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slides/slide57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/>
          <a:lstStyle>
            <a:lvl1pPr>
              <a:defRPr sz="4400" i="0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defRPr sz="2800"/>
            </a:lvl1pPr>
            <a:lvl2pPr marL="790575" indent="-333375">
              <a:spcBef>
                <a:spcPts val="600"/>
              </a:spcBef>
              <a:buClr>
                <a:srgbClr val="00CCFF"/>
              </a:buClr>
              <a:defRPr sz="2800"/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defRPr sz="2800"/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defRPr sz="2800"/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i="0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rgbClr val="E5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spcBef>
                <a:spcPts val="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ln>
            <a:noFill/>
          </a:ln>
          <a:solidFill>
            <a:srgbClr val="FFD119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640896" marR="0" indent="-18369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085850" marR="0" indent="-17145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577339" marR="0" indent="-205739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034539" marR="0" indent="-205739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491739" marR="0" indent="-205739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2948939" marR="0" indent="-205739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406140" marR="0" indent="-20574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3863340" marR="0" indent="-20574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Solar/Solar%20-%20Tomorrows%20PV.pptx" TargetMode="External"/><Relationship Id="rId4" Type="http://schemas.openxmlformats.org/officeDocument/2006/relationships/hyperlink" Target="https://wecanfigurethisout.org/ENERGY/Web_notes/Electrochemical/Todays%20Batteries.pptx" TargetMode="External"/><Relationship Id="rId5" Type="http://schemas.openxmlformats.org/officeDocument/2006/relationships/hyperlink" Target="https://wecanfigurethisout.org/ENERGY/Web_notes/Round%20Pegs/Energy%20Storage.pptx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Solar/Solar%20-%20Todays%20PV.pptx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VL/Semiconductor_crystals.htm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VL/Semiconductor_crystals.htm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VL/Nanocarbon.htm" TargetMode="External"/><Relationship Id="rId4" Type="http://schemas.openxmlformats.org/officeDocument/2006/relationships/hyperlink" Target="https://wecanfigurethisout.org/VL/Nanocarbon.htm" TargetMode="External"/><Relationship Id="rId5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virlab.virginia.edu/VL/Nanocarbon.ht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VL/Semiconductor_crystals.htm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Electrochemical/Todays%20Batteries.pptx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 Hands-on Introduction to Nanoscience: WeCanFigureThisOut.org/NANO/Nano_home.htm</a:t>
            </a:r>
          </a:p>
        </p:txBody>
      </p:sp>
      <p:sp>
        <p:nvSpPr>
          <p:cNvPr id="113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prstGeom prst="rect">
            <a:avLst/>
          </a:prstGeom>
        </p:spPr>
        <p:txBody>
          <a:bodyPr/>
          <a:lstStyle/>
          <a:p>
            <a:pPr defTabSz="685800">
              <a:defRPr sz="1650">
                <a:effectLst>
                  <a:outerShdw blurRad="28575" dist="28575" dir="2700000" rotWithShape="0">
                    <a:srgbClr val="000000"/>
                  </a:outerShdw>
                </a:effectLst>
              </a:defRPr>
            </a:pPr>
            <a:r>
              <a:t>The Bleeding Edge – Part II: </a:t>
            </a:r>
            <a:br/>
            <a:r>
              <a:t/>
            </a:r>
            <a:br/>
            <a:r>
              <a:rPr>
                <a:solidFill>
                  <a:srgbClr val="DEFFFF"/>
                </a:solidFill>
              </a:rPr>
              <a:t>Nano Energy Technologies </a:t>
            </a:r>
          </a:p>
        </p:txBody>
      </p:sp>
      <p:sp>
        <p:nvSpPr>
          <p:cNvPr id="114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1447800"/>
            <a:ext cx="8763000" cy="4953000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Today we'll discuss the possible use of nano in power production and storage:</a:t>
            </a:r>
            <a:endParaRPr sz="1000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Starting with a short visit to James Clerk Maxwell, then proceeding to . . .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A careful look at Photovoltaics (a.k.a. "solar cells"), including: 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sz="1600"/>
              <a:t>- The critical difference between photovoltaics and photoconductors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- The impact (present and future) of nano-quantum structures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Then on to ways of storing electrical energy: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sz="1600"/>
              <a:t>- Nano Capacitors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sz="1600"/>
              <a:t>- Nano Batteries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- Nano Fuel Cells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DEFFFF"/>
                </a:solidFill>
              </a:defRPr>
            </a:lvl1pPr>
          </a:lstStyle>
          <a:p>
            <a:r>
              <a:t>Can also add things that will shed electrons</a:t>
            </a:r>
          </a:p>
        </p:txBody>
      </p:sp>
      <p:sp>
        <p:nvSpPr>
          <p:cNvPr id="24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74700"/>
            <a:ext cx="8686800" cy="624375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Donor </a:t>
            </a:r>
            <a:r>
              <a:rPr b="0"/>
              <a:t>= Similar to Si in size, but with one additional bonding electron (e.g. P, As)</a:t>
            </a:r>
          </a:p>
          <a:p>
            <a:endParaRPr/>
          </a:p>
          <a:p>
            <a:r>
              <a:t>Fits into crystal but final electron has nothing to pair with and bond</a:t>
            </a:r>
          </a:p>
          <a:p>
            <a:pPr>
              <a:defRPr sz="1000"/>
            </a:pPr>
            <a:endParaRPr/>
          </a:p>
          <a:p>
            <a:r>
              <a:t>	Add room temperature heat, and this atom ionizes =&gt; </a:t>
            </a:r>
            <a:r>
              <a:rPr b="1"/>
              <a:t>Donor </a:t>
            </a:r>
            <a:r>
              <a:t>ion:</a:t>
            </a:r>
            <a:endParaRPr sz="1600"/>
          </a:p>
          <a:p>
            <a:pPr>
              <a:defRPr sz="1000"/>
            </a:pPr>
            <a:endParaRPr/>
          </a:p>
          <a:p>
            <a:pPr>
              <a:defRPr sz="1600"/>
            </a:pPr>
            <a:r>
              <a:t>	</a:t>
            </a:r>
            <a:r>
              <a:rPr sz="1800"/>
              <a:t>By liberating its last, weakly attached, electron: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	</a:t>
            </a:r>
            <a:br/>
            <a:r>
              <a:rPr sz="1800"/>
              <a:t>Silicon with added Donor impurity atoms =&gt; Positive ions + Liberated electrons:</a:t>
            </a:r>
          </a:p>
          <a:p>
            <a:pPr>
              <a:spcBef>
                <a:spcPts val="200"/>
              </a:spcBef>
              <a:defRPr sz="1200"/>
            </a:pPr>
            <a:r>
              <a:t>		</a:t>
            </a:r>
          </a:p>
          <a:p>
            <a:r>
              <a:t>				</a:t>
            </a:r>
            <a:r>
              <a:rPr sz="1600"/>
              <a:t>Here only liberated electrons are </a:t>
            </a:r>
            <a:r>
              <a:rPr sz="1600">
                <a:solidFill>
                  <a:srgbClr val="FFD119"/>
                </a:solidFill>
              </a:rPr>
              <a:t>MOBILE</a:t>
            </a:r>
            <a:r>
              <a:rPr sz="1600"/>
              <a:t> </a:t>
            </a:r>
          </a:p>
          <a:p>
            <a:pPr>
              <a:defRPr sz="1600"/>
            </a:pPr>
            <a:endParaRPr/>
          </a:p>
          <a:p>
            <a:pPr>
              <a:spcBef>
                <a:spcPts val="300"/>
              </a:spcBef>
              <a:defRPr sz="1600"/>
            </a:pPr>
            <a:r>
              <a:t>				And, as in other material, net charge is still zero!</a:t>
            </a:r>
          </a:p>
          <a:p>
            <a:pPr>
              <a:defRPr sz="1600"/>
            </a:pPr>
            <a:endParaRPr/>
          </a:p>
          <a:p>
            <a:pPr>
              <a:spcBef>
                <a:spcPts val="300"/>
              </a:spcBef>
              <a:defRPr sz="1600"/>
            </a:pPr>
            <a:r>
              <a:t>					So James Clerk Maxwell is still happy</a:t>
            </a:r>
          </a:p>
          <a:p>
            <a:endParaRPr/>
          </a:p>
          <a:p>
            <a:pPr algn="ctr">
              <a:spcBef>
                <a:spcPts val="300"/>
              </a:spcBef>
              <a:defRPr sz="1600"/>
            </a:pPr>
            <a:r>
              <a:t>And if mobile electrons return home, heat will eventually kick them back out!</a:t>
            </a:r>
          </a:p>
          <a:p>
            <a:pPr algn="ctr">
              <a:defRPr sz="1400"/>
            </a:pPr>
            <a:endParaRPr/>
          </a:p>
          <a:p>
            <a:pPr algn="ctr">
              <a:spcBef>
                <a:spcPts val="300"/>
              </a:spcBef>
              <a:defRPr sz="1600" b="1">
                <a:solidFill>
                  <a:srgbClr val="FECF29"/>
                </a:solidFill>
              </a:defRPr>
            </a:pPr>
            <a:r>
              <a:t>NOTE: Acceptor and Donor impurities are called "DOPANTS"</a:t>
            </a:r>
          </a:p>
          <a:p>
            <a:r>
              <a:t> </a:t>
            </a:r>
          </a:p>
        </p:txBody>
      </p:sp>
      <p:sp>
        <p:nvSpPr>
          <p:cNvPr id="242" name="Straight Connector 11"/>
          <p:cNvSpPr/>
          <p:nvPr/>
        </p:nvSpPr>
        <p:spPr>
          <a:xfrm flipV="1">
            <a:off x="6172200" y="2690813"/>
            <a:ext cx="190501" cy="1588"/>
          </a:xfrm>
          <a:prstGeom prst="line">
            <a:avLst/>
          </a:prstGeom>
          <a:solidFill>
            <a:srgbClr val="969696"/>
          </a:solidFill>
          <a:ln w="57150">
            <a:solidFill>
              <a:srgbClr val="00F2F2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45" name="Group 52"/>
          <p:cNvGrpSpPr/>
          <p:nvPr/>
        </p:nvGrpSpPr>
        <p:grpSpPr>
          <a:xfrm>
            <a:off x="8026400" y="2032000"/>
            <a:ext cx="304800" cy="304800"/>
            <a:chOff x="0" y="0"/>
            <a:chExt cx="304800" cy="304800"/>
          </a:xfrm>
        </p:grpSpPr>
        <p:sp>
          <p:nvSpPr>
            <p:cNvPr id="243" name="Oval 9"/>
            <p:cNvSpPr/>
            <p:nvPr/>
          </p:nvSpPr>
          <p:spPr>
            <a:xfrm>
              <a:off x="0" y="0"/>
              <a:ext cx="304800" cy="304800"/>
            </a:xfrm>
            <a:prstGeom prst="ellipse">
              <a:avLst/>
            </a:prstGeom>
            <a:solidFill>
              <a:srgbClr val="969696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44" name="Cross 29"/>
            <p:cNvSpPr/>
            <p:nvPr/>
          </p:nvSpPr>
          <p:spPr>
            <a:xfrm>
              <a:off x="76200" y="81280"/>
              <a:ext cx="152400" cy="152401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  <p:grpSp>
        <p:nvGrpSpPr>
          <p:cNvPr id="283" name="Group 48"/>
          <p:cNvGrpSpPr/>
          <p:nvPr/>
        </p:nvGrpSpPr>
        <p:grpSpPr>
          <a:xfrm>
            <a:off x="762000" y="3962400"/>
            <a:ext cx="2819400" cy="1447800"/>
            <a:chOff x="0" y="0"/>
            <a:chExt cx="2819400" cy="1447800"/>
          </a:xfrm>
        </p:grpSpPr>
        <p:sp>
          <p:nvSpPr>
            <p:cNvPr id="246" name="Rectangle 8"/>
            <p:cNvSpPr/>
            <p:nvPr/>
          </p:nvSpPr>
          <p:spPr>
            <a:xfrm flipH="1">
              <a:off x="0" y="0"/>
              <a:ext cx="2819400" cy="14478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47" name="Straight Connector 55"/>
            <p:cNvSpPr/>
            <p:nvPr/>
          </p:nvSpPr>
          <p:spPr>
            <a:xfrm flipV="1">
              <a:off x="2209800" y="788988"/>
              <a:ext cx="176214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8" name="Straight Connector 67"/>
            <p:cNvSpPr/>
            <p:nvPr/>
          </p:nvSpPr>
          <p:spPr>
            <a:xfrm flipV="1">
              <a:off x="1868488" y="395287"/>
              <a:ext cx="17621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9" name="Straight Connector 68"/>
            <p:cNvSpPr/>
            <p:nvPr/>
          </p:nvSpPr>
          <p:spPr>
            <a:xfrm flipV="1">
              <a:off x="1762125" y="1316038"/>
              <a:ext cx="176214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0" name="Straight Connector 69"/>
            <p:cNvSpPr/>
            <p:nvPr/>
          </p:nvSpPr>
          <p:spPr>
            <a:xfrm flipV="1">
              <a:off x="1022349" y="263524"/>
              <a:ext cx="176215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Straight Connector 70"/>
            <p:cNvSpPr/>
            <p:nvPr/>
          </p:nvSpPr>
          <p:spPr>
            <a:xfrm flipV="1">
              <a:off x="1268412" y="855663"/>
              <a:ext cx="17621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Straight Connector 71"/>
            <p:cNvSpPr/>
            <p:nvPr/>
          </p:nvSpPr>
          <p:spPr>
            <a:xfrm flipV="1">
              <a:off x="846137" y="1250950"/>
              <a:ext cx="176213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3" name="Straight Connector 72"/>
            <p:cNvSpPr/>
            <p:nvPr/>
          </p:nvSpPr>
          <p:spPr>
            <a:xfrm>
              <a:off x="563562" y="660082"/>
              <a:ext cx="176213" cy="1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Straight Connector 73"/>
            <p:cNvSpPr/>
            <p:nvPr/>
          </p:nvSpPr>
          <p:spPr>
            <a:xfrm flipV="1">
              <a:off x="141287" y="328612"/>
              <a:ext cx="17621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Straight Connector 74"/>
            <p:cNvSpPr/>
            <p:nvPr/>
          </p:nvSpPr>
          <p:spPr>
            <a:xfrm flipV="1">
              <a:off x="176212" y="1182688"/>
              <a:ext cx="17621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58" name="Group 75"/>
            <p:cNvGrpSpPr/>
            <p:nvPr/>
          </p:nvGrpSpPr>
          <p:grpSpPr>
            <a:xfrm>
              <a:off x="563879" y="131617"/>
              <a:ext cx="281941" cy="263237"/>
              <a:chOff x="0" y="0"/>
              <a:chExt cx="281940" cy="263235"/>
            </a:xfrm>
          </p:grpSpPr>
          <p:sp>
            <p:nvSpPr>
              <p:cNvPr id="256" name="Oval 76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57" name="Cross 77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61" name="Group 78"/>
            <p:cNvGrpSpPr/>
            <p:nvPr/>
          </p:nvGrpSpPr>
          <p:grpSpPr>
            <a:xfrm>
              <a:off x="140969" y="592281"/>
              <a:ext cx="281941" cy="263237"/>
              <a:chOff x="0" y="0"/>
              <a:chExt cx="281940" cy="263235"/>
            </a:xfrm>
          </p:grpSpPr>
          <p:sp>
            <p:nvSpPr>
              <p:cNvPr id="259" name="Oval 79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60" name="Cross 80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64" name="Group 81"/>
            <p:cNvGrpSpPr/>
            <p:nvPr/>
          </p:nvGrpSpPr>
          <p:grpSpPr>
            <a:xfrm>
              <a:off x="493394" y="921327"/>
              <a:ext cx="281941" cy="263236"/>
              <a:chOff x="0" y="0"/>
              <a:chExt cx="281940" cy="263235"/>
            </a:xfrm>
          </p:grpSpPr>
          <p:sp>
            <p:nvSpPr>
              <p:cNvPr id="262" name="Oval 82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63" name="Cross 83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67" name="Group 84"/>
            <p:cNvGrpSpPr/>
            <p:nvPr/>
          </p:nvGrpSpPr>
          <p:grpSpPr>
            <a:xfrm>
              <a:off x="916304" y="460663"/>
              <a:ext cx="281941" cy="263237"/>
              <a:chOff x="0" y="0"/>
              <a:chExt cx="281940" cy="263235"/>
            </a:xfrm>
          </p:grpSpPr>
          <p:sp>
            <p:nvSpPr>
              <p:cNvPr id="265" name="Oval 85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66" name="Cross 86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70" name="Group 87"/>
            <p:cNvGrpSpPr/>
            <p:nvPr/>
          </p:nvGrpSpPr>
          <p:grpSpPr>
            <a:xfrm>
              <a:off x="1409699" y="197426"/>
              <a:ext cx="281942" cy="263237"/>
              <a:chOff x="0" y="0"/>
              <a:chExt cx="281940" cy="263235"/>
            </a:xfrm>
          </p:grpSpPr>
          <p:sp>
            <p:nvSpPr>
              <p:cNvPr id="268" name="Oval 88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69" name="Cross 89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73" name="Group 90"/>
            <p:cNvGrpSpPr/>
            <p:nvPr/>
          </p:nvGrpSpPr>
          <p:grpSpPr>
            <a:xfrm>
              <a:off x="1268729" y="1118755"/>
              <a:ext cx="281941" cy="263236"/>
              <a:chOff x="0" y="0"/>
              <a:chExt cx="281940" cy="263235"/>
            </a:xfrm>
          </p:grpSpPr>
          <p:sp>
            <p:nvSpPr>
              <p:cNvPr id="271" name="Oval 91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72" name="Cross 92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76" name="Group 93"/>
            <p:cNvGrpSpPr/>
            <p:nvPr/>
          </p:nvGrpSpPr>
          <p:grpSpPr>
            <a:xfrm>
              <a:off x="1762124" y="723899"/>
              <a:ext cx="281942" cy="263237"/>
              <a:chOff x="0" y="0"/>
              <a:chExt cx="281940" cy="263235"/>
            </a:xfrm>
          </p:grpSpPr>
          <p:sp>
            <p:nvSpPr>
              <p:cNvPr id="274" name="Oval 94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75" name="Cross 95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79" name="Group 96"/>
            <p:cNvGrpSpPr/>
            <p:nvPr/>
          </p:nvGrpSpPr>
          <p:grpSpPr>
            <a:xfrm>
              <a:off x="2326005" y="197426"/>
              <a:ext cx="281941" cy="263237"/>
              <a:chOff x="0" y="0"/>
              <a:chExt cx="281940" cy="263235"/>
            </a:xfrm>
          </p:grpSpPr>
          <p:sp>
            <p:nvSpPr>
              <p:cNvPr id="277" name="Oval 97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78" name="Cross 98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82" name="Group 99"/>
            <p:cNvGrpSpPr/>
            <p:nvPr/>
          </p:nvGrpSpPr>
          <p:grpSpPr>
            <a:xfrm>
              <a:off x="2255520" y="1052945"/>
              <a:ext cx="281941" cy="263236"/>
              <a:chOff x="0" y="0"/>
              <a:chExt cx="281940" cy="263235"/>
            </a:xfrm>
          </p:grpSpPr>
          <p:sp>
            <p:nvSpPr>
              <p:cNvPr id="280" name="Oval 100"/>
              <p:cNvSpPr/>
              <p:nvPr/>
            </p:nvSpPr>
            <p:spPr>
              <a:xfrm>
                <a:off x="-1" y="0"/>
                <a:ext cx="281942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81" name="Cross 101"/>
              <p:cNvSpPr/>
              <p:nvPr/>
            </p:nvSpPr>
            <p:spPr>
              <a:xfrm>
                <a:off x="70485" y="70196"/>
                <a:ext cx="140971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Payoff comes when you put two such "doped" regions side by side:</a:t>
            </a:r>
          </a:p>
        </p:txBody>
      </p:sp>
      <p:sp>
        <p:nvSpPr>
          <p:cNvPr id="286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3124200"/>
            <a:ext cx="8686800" cy="377543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At intersection ("</a:t>
            </a:r>
            <a:r>
              <a:rPr b="1">
                <a:solidFill>
                  <a:srgbClr val="FFD900"/>
                </a:solidFill>
              </a:rPr>
              <a:t>junction</a:t>
            </a:r>
            <a:r>
              <a:t>”) </a:t>
            </a:r>
            <a:r>
              <a:rPr>
                <a:solidFill>
                  <a:srgbClr val="8DFFFF"/>
                </a:solidFill>
              </a:rPr>
              <a:t>mobile electrons </a:t>
            </a:r>
            <a:r>
              <a:t>are going to rush across to FILL </a:t>
            </a:r>
            <a:r>
              <a:rPr>
                <a:solidFill>
                  <a:srgbClr val="FF0000"/>
                </a:solidFill>
              </a:rPr>
              <a:t>mobile holes</a:t>
            </a:r>
            <a:r>
              <a:t>!!</a:t>
            </a:r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(Because holes ARE just bonds that have lost one of the normal paired electrons!)</a:t>
            </a:r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Mobile electrons filling the holes (in the bonds) is called "</a:t>
            </a:r>
            <a:r>
              <a:rPr b="1">
                <a:solidFill>
                  <a:srgbClr val="FFD900"/>
                </a:solidFill>
              </a:rPr>
              <a:t>recombination</a:t>
            </a:r>
            <a:r>
              <a:t>"</a:t>
            </a:r>
          </a:p>
        </p:txBody>
      </p:sp>
      <p:grpSp>
        <p:nvGrpSpPr>
          <p:cNvPr id="363" name="Group 159"/>
          <p:cNvGrpSpPr/>
          <p:nvPr/>
        </p:nvGrpSpPr>
        <p:grpSpPr>
          <a:xfrm>
            <a:off x="1641475" y="1295399"/>
            <a:ext cx="5368925" cy="1524001"/>
            <a:chOff x="0" y="0"/>
            <a:chExt cx="5368924" cy="1523999"/>
          </a:xfrm>
        </p:grpSpPr>
        <p:grpSp>
          <p:nvGrpSpPr>
            <p:cNvPr id="324" name="Group 158"/>
            <p:cNvGrpSpPr/>
            <p:nvPr/>
          </p:nvGrpSpPr>
          <p:grpSpPr>
            <a:xfrm>
              <a:off x="2700031" y="-1"/>
              <a:ext cx="2668894" cy="1524000"/>
              <a:chOff x="0" y="0"/>
              <a:chExt cx="2668893" cy="1523998"/>
            </a:xfrm>
          </p:grpSpPr>
          <p:sp>
            <p:nvSpPr>
              <p:cNvPr id="287" name="Rectangle 8"/>
              <p:cNvSpPr/>
              <p:nvPr/>
            </p:nvSpPr>
            <p:spPr>
              <a:xfrm flipH="1">
                <a:off x="-1" y="-1"/>
                <a:ext cx="2668895" cy="1524000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88" name="Straight Connector 55"/>
              <p:cNvSpPr/>
              <p:nvPr/>
            </p:nvSpPr>
            <p:spPr>
              <a:xfrm flipV="1">
                <a:off x="2076757" y="830262"/>
                <a:ext cx="166688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" name="Straight Connector 67"/>
              <p:cNvSpPr/>
              <p:nvPr/>
            </p:nvSpPr>
            <p:spPr>
              <a:xfrm flipV="1">
                <a:off x="1767194" y="415925"/>
                <a:ext cx="168276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0" name="Straight Connector 68"/>
              <p:cNvSpPr/>
              <p:nvPr/>
            </p:nvSpPr>
            <p:spPr>
              <a:xfrm flipV="1">
                <a:off x="1668769" y="1385887"/>
                <a:ext cx="166689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1" name="Straight Connector 69"/>
              <p:cNvSpPr/>
              <p:nvPr/>
            </p:nvSpPr>
            <p:spPr>
              <a:xfrm flipV="1">
                <a:off x="968682" y="277813"/>
                <a:ext cx="166688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2" name="Straight Connector 70"/>
              <p:cNvSpPr/>
              <p:nvPr/>
            </p:nvSpPr>
            <p:spPr>
              <a:xfrm flipV="1">
                <a:off x="1200457" y="900113"/>
                <a:ext cx="166688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3" name="Straight Connector 71"/>
              <p:cNvSpPr/>
              <p:nvPr/>
            </p:nvSpPr>
            <p:spPr>
              <a:xfrm flipV="1">
                <a:off x="801993" y="1316038"/>
                <a:ext cx="166689" cy="3175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4" name="Straight Connector 72"/>
              <p:cNvSpPr/>
              <p:nvPr/>
            </p:nvSpPr>
            <p:spPr>
              <a:xfrm>
                <a:off x="533707" y="695008"/>
                <a:ext cx="166688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5" name="Straight Connector 73"/>
              <p:cNvSpPr/>
              <p:nvPr/>
            </p:nvSpPr>
            <p:spPr>
              <a:xfrm flipV="1">
                <a:off x="133657" y="346074"/>
                <a:ext cx="168276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6" name="Straight Connector 74"/>
              <p:cNvSpPr/>
              <p:nvPr/>
            </p:nvSpPr>
            <p:spPr>
              <a:xfrm flipV="1">
                <a:off x="166993" y="1244600"/>
                <a:ext cx="166689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99" name="Group 75"/>
              <p:cNvGrpSpPr/>
              <p:nvPr/>
            </p:nvGrpSpPr>
            <p:grpSpPr>
              <a:xfrm>
                <a:off x="533778" y="138545"/>
                <a:ext cx="266891" cy="277091"/>
                <a:chOff x="0" y="0"/>
                <a:chExt cx="266890" cy="277089"/>
              </a:xfrm>
            </p:grpSpPr>
            <p:sp>
              <p:nvSpPr>
                <p:cNvPr id="297" name="Oval 76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98" name="Cross 77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02" name="Group 78"/>
              <p:cNvGrpSpPr/>
              <p:nvPr/>
            </p:nvGrpSpPr>
            <p:grpSpPr>
              <a:xfrm>
                <a:off x="133445" y="623454"/>
                <a:ext cx="266891" cy="277091"/>
                <a:chOff x="0" y="0"/>
                <a:chExt cx="266890" cy="277089"/>
              </a:xfrm>
            </p:grpSpPr>
            <p:sp>
              <p:nvSpPr>
                <p:cNvPr id="300" name="Oval 79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01" name="Cross 80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05" name="Group 81"/>
              <p:cNvGrpSpPr/>
              <p:nvPr/>
            </p:nvGrpSpPr>
            <p:grpSpPr>
              <a:xfrm>
                <a:off x="467056" y="969817"/>
                <a:ext cx="266891" cy="277091"/>
                <a:chOff x="0" y="0"/>
                <a:chExt cx="266890" cy="277089"/>
              </a:xfrm>
            </p:grpSpPr>
            <p:sp>
              <p:nvSpPr>
                <p:cNvPr id="303" name="Oval 82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Cross 83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08" name="Group 84"/>
              <p:cNvGrpSpPr/>
              <p:nvPr/>
            </p:nvGrpSpPr>
            <p:grpSpPr>
              <a:xfrm>
                <a:off x="867390" y="484909"/>
                <a:ext cx="266891" cy="277091"/>
                <a:chOff x="0" y="0"/>
                <a:chExt cx="266890" cy="277089"/>
              </a:xfrm>
            </p:grpSpPr>
            <p:sp>
              <p:nvSpPr>
                <p:cNvPr id="306" name="Oval 85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07" name="Cross 86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1" name="Group 87"/>
              <p:cNvGrpSpPr/>
              <p:nvPr/>
            </p:nvGrpSpPr>
            <p:grpSpPr>
              <a:xfrm>
                <a:off x="1334446" y="207817"/>
                <a:ext cx="266891" cy="277091"/>
                <a:chOff x="0" y="0"/>
                <a:chExt cx="266890" cy="277089"/>
              </a:xfrm>
            </p:grpSpPr>
            <p:sp>
              <p:nvSpPr>
                <p:cNvPr id="309" name="Oval 88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Cross 89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4" name="Group 90"/>
              <p:cNvGrpSpPr/>
              <p:nvPr/>
            </p:nvGrpSpPr>
            <p:grpSpPr>
              <a:xfrm>
                <a:off x="1201001" y="1177636"/>
                <a:ext cx="266891" cy="277091"/>
                <a:chOff x="0" y="0"/>
                <a:chExt cx="266890" cy="277089"/>
              </a:xfrm>
            </p:grpSpPr>
            <p:sp>
              <p:nvSpPr>
                <p:cNvPr id="312" name="Oval 91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13" name="Cross 92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7" name="Group 93"/>
              <p:cNvGrpSpPr/>
              <p:nvPr/>
            </p:nvGrpSpPr>
            <p:grpSpPr>
              <a:xfrm>
                <a:off x="1668059" y="761999"/>
                <a:ext cx="266891" cy="277091"/>
                <a:chOff x="0" y="0"/>
                <a:chExt cx="266890" cy="277089"/>
              </a:xfrm>
            </p:grpSpPr>
            <p:sp>
              <p:nvSpPr>
                <p:cNvPr id="315" name="Oval 94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16" name="Cross 95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20" name="Group 96"/>
              <p:cNvGrpSpPr/>
              <p:nvPr/>
            </p:nvGrpSpPr>
            <p:grpSpPr>
              <a:xfrm>
                <a:off x="2201837" y="207817"/>
                <a:ext cx="266891" cy="277091"/>
                <a:chOff x="0" y="0"/>
                <a:chExt cx="266890" cy="277089"/>
              </a:xfrm>
            </p:grpSpPr>
            <p:sp>
              <p:nvSpPr>
                <p:cNvPr id="318" name="Oval 97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19" name="Cross 98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23" name="Group 99"/>
              <p:cNvGrpSpPr/>
              <p:nvPr/>
            </p:nvGrpSpPr>
            <p:grpSpPr>
              <a:xfrm>
                <a:off x="2135115" y="1108362"/>
                <a:ext cx="266891" cy="277091"/>
                <a:chOff x="0" y="0"/>
                <a:chExt cx="266890" cy="277089"/>
              </a:xfrm>
            </p:grpSpPr>
            <p:sp>
              <p:nvSpPr>
                <p:cNvPr id="321" name="Oval 100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22" name="Cross 101"/>
                <p:cNvSpPr/>
                <p:nvPr/>
              </p:nvSpPr>
              <p:spPr>
                <a:xfrm>
                  <a:off x="66722" y="73890"/>
                  <a:ext cx="133445" cy="138546"/>
                </a:xfrm>
                <a:prstGeom prst="plus">
                  <a:avLst>
                    <a:gd name="adj" fmla="val 25000"/>
                  </a:avLst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62" name="Group 46"/>
            <p:cNvGrpSpPr/>
            <p:nvPr/>
          </p:nvGrpSpPr>
          <p:grpSpPr>
            <a:xfrm>
              <a:off x="0" y="1"/>
              <a:ext cx="2668894" cy="1523999"/>
              <a:chOff x="0" y="0"/>
              <a:chExt cx="2668893" cy="1523998"/>
            </a:xfrm>
          </p:grpSpPr>
          <p:sp>
            <p:nvSpPr>
              <p:cNvPr id="325" name="Rectangle 47"/>
              <p:cNvSpPr/>
              <p:nvPr/>
            </p:nvSpPr>
            <p:spPr>
              <a:xfrm>
                <a:off x="0" y="-1"/>
                <a:ext cx="2668894" cy="1524000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328" name="Group 31"/>
              <p:cNvGrpSpPr/>
              <p:nvPr/>
            </p:nvGrpSpPr>
            <p:grpSpPr>
              <a:xfrm>
                <a:off x="333611" y="207817"/>
                <a:ext cx="266891" cy="277091"/>
                <a:chOff x="0" y="0"/>
                <a:chExt cx="266890" cy="277089"/>
              </a:xfrm>
            </p:grpSpPr>
            <p:sp>
              <p:nvSpPr>
                <p:cNvPr id="326" name="Oval 109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27" name="Straight Connector 110"/>
                <p:cNvSpPr/>
                <p:nvPr/>
              </p:nvSpPr>
              <p:spPr>
                <a:xfrm flipV="1">
                  <a:off x="48976" y="138256"/>
                  <a:ext cx="168276" cy="1589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31" name="Group 34"/>
              <p:cNvGrpSpPr/>
              <p:nvPr/>
            </p:nvGrpSpPr>
            <p:grpSpPr>
              <a:xfrm>
                <a:off x="667223" y="831272"/>
                <a:ext cx="266891" cy="277091"/>
                <a:chOff x="0" y="0"/>
                <a:chExt cx="266890" cy="277089"/>
              </a:xfrm>
            </p:grpSpPr>
            <p:sp>
              <p:nvSpPr>
                <p:cNvPr id="329" name="Oval 107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30" name="Straight Connector 108"/>
                <p:cNvSpPr/>
                <p:nvPr/>
              </p:nvSpPr>
              <p:spPr>
                <a:xfrm flipV="1">
                  <a:off x="48738" y="138689"/>
                  <a:ext cx="168276" cy="1588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34" name="Group 37"/>
              <p:cNvGrpSpPr/>
              <p:nvPr/>
            </p:nvGrpSpPr>
            <p:grpSpPr>
              <a:xfrm>
                <a:off x="2268559" y="554182"/>
                <a:ext cx="266891" cy="277090"/>
                <a:chOff x="0" y="0"/>
                <a:chExt cx="266890" cy="277089"/>
              </a:xfrm>
            </p:grpSpPr>
            <p:sp>
              <p:nvSpPr>
                <p:cNvPr id="332" name="Oval 105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33" name="Straight Connector 106"/>
                <p:cNvSpPr/>
                <p:nvPr/>
              </p:nvSpPr>
              <p:spPr>
                <a:xfrm>
                  <a:off x="50778" y="140824"/>
                  <a:ext cx="193676" cy="1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37" name="Group 40"/>
              <p:cNvGrpSpPr/>
              <p:nvPr/>
            </p:nvGrpSpPr>
            <p:grpSpPr>
              <a:xfrm>
                <a:off x="1934948" y="969817"/>
                <a:ext cx="266891" cy="277091"/>
                <a:chOff x="0" y="0"/>
                <a:chExt cx="266890" cy="277089"/>
              </a:xfrm>
            </p:grpSpPr>
            <p:sp>
              <p:nvSpPr>
                <p:cNvPr id="335" name="Oval 103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36" name="Straight Connector 104"/>
                <p:cNvSpPr/>
                <p:nvPr/>
              </p:nvSpPr>
              <p:spPr>
                <a:xfrm flipV="1">
                  <a:off x="51013" y="138256"/>
                  <a:ext cx="166688" cy="1589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40" name="Group 43"/>
              <p:cNvGrpSpPr/>
              <p:nvPr/>
            </p:nvGrpSpPr>
            <p:grpSpPr>
              <a:xfrm>
                <a:off x="1601335" y="554182"/>
                <a:ext cx="266891" cy="277090"/>
                <a:chOff x="0" y="0"/>
                <a:chExt cx="266890" cy="277089"/>
              </a:xfrm>
            </p:grpSpPr>
            <p:sp>
              <p:nvSpPr>
                <p:cNvPr id="338" name="Oval 99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39" name="Straight Connector 102"/>
                <p:cNvSpPr/>
                <p:nvPr/>
              </p:nvSpPr>
              <p:spPr>
                <a:xfrm>
                  <a:off x="49664" y="140824"/>
                  <a:ext cx="168276" cy="1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43" name="Group 46"/>
              <p:cNvGrpSpPr/>
              <p:nvPr/>
            </p:nvGrpSpPr>
            <p:grpSpPr>
              <a:xfrm>
                <a:off x="1000834" y="346363"/>
                <a:ext cx="266891" cy="277091"/>
                <a:chOff x="0" y="0"/>
                <a:chExt cx="266890" cy="277089"/>
              </a:xfrm>
            </p:grpSpPr>
            <p:sp>
              <p:nvSpPr>
                <p:cNvPr id="341" name="Oval 93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42" name="Straight Connector 96"/>
                <p:cNvSpPr/>
                <p:nvPr/>
              </p:nvSpPr>
              <p:spPr>
                <a:xfrm flipV="1">
                  <a:off x="48503" y="137823"/>
                  <a:ext cx="138113" cy="1588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46" name="Group 49"/>
              <p:cNvGrpSpPr/>
              <p:nvPr/>
            </p:nvGrpSpPr>
            <p:grpSpPr>
              <a:xfrm>
                <a:off x="133445" y="1108363"/>
                <a:ext cx="266891" cy="277091"/>
                <a:chOff x="0" y="0"/>
                <a:chExt cx="266890" cy="277089"/>
              </a:xfrm>
            </p:grpSpPr>
            <p:sp>
              <p:nvSpPr>
                <p:cNvPr id="344" name="Oval 87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45" name="Straight Connector 90"/>
                <p:cNvSpPr/>
                <p:nvPr/>
              </p:nvSpPr>
              <p:spPr>
                <a:xfrm flipV="1">
                  <a:off x="49117" y="137823"/>
                  <a:ext cx="168276" cy="1588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49" name="Group 52"/>
              <p:cNvGrpSpPr/>
              <p:nvPr/>
            </p:nvGrpSpPr>
            <p:grpSpPr>
              <a:xfrm>
                <a:off x="1267724" y="1039090"/>
                <a:ext cx="266891" cy="277091"/>
                <a:chOff x="0" y="0"/>
                <a:chExt cx="266890" cy="277089"/>
              </a:xfrm>
            </p:grpSpPr>
            <p:sp>
              <p:nvSpPr>
                <p:cNvPr id="347" name="Oval 81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48" name="Straight Connector 84"/>
                <p:cNvSpPr/>
                <p:nvPr/>
              </p:nvSpPr>
              <p:spPr>
                <a:xfrm flipV="1">
                  <a:off x="48313" y="138832"/>
                  <a:ext cx="169863" cy="1589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52" name="Group 55"/>
              <p:cNvGrpSpPr/>
              <p:nvPr/>
            </p:nvGrpSpPr>
            <p:grpSpPr>
              <a:xfrm>
                <a:off x="2001670" y="69272"/>
                <a:ext cx="266891" cy="277091"/>
                <a:chOff x="0" y="0"/>
                <a:chExt cx="266890" cy="277089"/>
              </a:xfrm>
            </p:grpSpPr>
            <p:sp>
              <p:nvSpPr>
                <p:cNvPr id="350" name="Oval 75"/>
                <p:cNvSpPr/>
                <p:nvPr/>
              </p:nvSpPr>
              <p:spPr>
                <a:xfrm>
                  <a:off x="-1" y="0"/>
                  <a:ext cx="266892" cy="277090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351" name="Straight Connector 78"/>
                <p:cNvSpPr/>
                <p:nvPr/>
              </p:nvSpPr>
              <p:spPr>
                <a:xfrm flipV="1">
                  <a:off x="49379" y="138689"/>
                  <a:ext cx="168276" cy="1588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53" name="Cross 58"/>
              <p:cNvSpPr/>
              <p:nvPr/>
            </p:nvSpPr>
            <p:spPr>
              <a:xfrm>
                <a:off x="2402004" y="1177636"/>
                <a:ext cx="133446" cy="13854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54" name="Cross 59"/>
              <p:cNvSpPr/>
              <p:nvPr/>
            </p:nvSpPr>
            <p:spPr>
              <a:xfrm>
                <a:off x="2402004" y="346363"/>
                <a:ext cx="133446" cy="13854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55" name="Cross 60"/>
              <p:cNvSpPr/>
              <p:nvPr/>
            </p:nvSpPr>
            <p:spPr>
              <a:xfrm>
                <a:off x="2001670" y="692727"/>
                <a:ext cx="133446" cy="13854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56" name="Cross 61"/>
              <p:cNvSpPr/>
              <p:nvPr/>
            </p:nvSpPr>
            <p:spPr>
              <a:xfrm>
                <a:off x="1534614" y="207818"/>
                <a:ext cx="133446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57" name="Cross 62"/>
              <p:cNvSpPr/>
              <p:nvPr/>
            </p:nvSpPr>
            <p:spPr>
              <a:xfrm>
                <a:off x="1601335" y="1246910"/>
                <a:ext cx="133446" cy="13854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58" name="Cross 63"/>
              <p:cNvSpPr/>
              <p:nvPr/>
            </p:nvSpPr>
            <p:spPr>
              <a:xfrm>
                <a:off x="1267724" y="762000"/>
                <a:ext cx="133446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59" name="Cross 64"/>
              <p:cNvSpPr/>
              <p:nvPr/>
            </p:nvSpPr>
            <p:spPr>
              <a:xfrm>
                <a:off x="733945" y="415638"/>
                <a:ext cx="133446" cy="13854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60" name="Cross 65"/>
              <p:cNvSpPr/>
              <p:nvPr/>
            </p:nvSpPr>
            <p:spPr>
              <a:xfrm>
                <a:off x="867390" y="1246912"/>
                <a:ext cx="133446" cy="13854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61" name="Cross 66"/>
              <p:cNvSpPr/>
              <p:nvPr/>
            </p:nvSpPr>
            <p:spPr>
              <a:xfrm>
                <a:off x="400337" y="831268"/>
                <a:ext cx="133446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446" name="Group 160"/>
          <p:cNvGrpSpPr/>
          <p:nvPr/>
        </p:nvGrpSpPr>
        <p:grpSpPr>
          <a:xfrm>
            <a:off x="1600200" y="4190999"/>
            <a:ext cx="5486400" cy="1752602"/>
            <a:chOff x="0" y="0"/>
            <a:chExt cx="5486399" cy="1752600"/>
          </a:xfrm>
        </p:grpSpPr>
        <p:sp>
          <p:nvSpPr>
            <p:cNvPr id="364" name="Rectangle 112"/>
            <p:cNvSpPr/>
            <p:nvPr/>
          </p:nvSpPr>
          <p:spPr>
            <a:xfrm flipH="1">
              <a:off x="2759109" y="67407"/>
              <a:ext cx="2727291" cy="148297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365" name="Straight Connector 113"/>
            <p:cNvSpPr/>
            <p:nvPr/>
          </p:nvSpPr>
          <p:spPr>
            <a:xfrm flipV="1">
              <a:off x="4870449" y="876300"/>
              <a:ext cx="171450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6" name="Straight Connector 114"/>
            <p:cNvSpPr/>
            <p:nvPr/>
          </p:nvSpPr>
          <p:spPr>
            <a:xfrm flipV="1">
              <a:off x="4565650" y="471488"/>
              <a:ext cx="16986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7" name="Straight Connector 115"/>
            <p:cNvSpPr/>
            <p:nvPr/>
          </p:nvSpPr>
          <p:spPr>
            <a:xfrm flipV="1">
              <a:off x="4464049" y="1414463"/>
              <a:ext cx="16986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8" name="Straight Connector 116"/>
            <p:cNvSpPr/>
            <p:nvPr/>
          </p:nvSpPr>
          <p:spPr>
            <a:xfrm>
              <a:off x="3746499" y="339407"/>
              <a:ext cx="171450" cy="1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9" name="Straight Connector 117"/>
            <p:cNvSpPr/>
            <p:nvPr/>
          </p:nvSpPr>
          <p:spPr>
            <a:xfrm flipV="1">
              <a:off x="3986212" y="942976"/>
              <a:ext cx="169862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0" name="Straight Connector 118"/>
            <p:cNvSpPr/>
            <p:nvPr/>
          </p:nvSpPr>
          <p:spPr>
            <a:xfrm flipV="1">
              <a:off x="3576637" y="1347788"/>
              <a:ext cx="169862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1" name="Straight Connector 119"/>
            <p:cNvSpPr/>
            <p:nvPr/>
          </p:nvSpPr>
          <p:spPr>
            <a:xfrm flipV="1">
              <a:off x="3303587" y="741362"/>
              <a:ext cx="171450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2" name="Straight Connector 120"/>
            <p:cNvSpPr/>
            <p:nvPr/>
          </p:nvSpPr>
          <p:spPr>
            <a:xfrm flipV="1">
              <a:off x="2895599" y="404812"/>
              <a:ext cx="16986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3" name="Straight Connector 121"/>
            <p:cNvSpPr/>
            <p:nvPr/>
          </p:nvSpPr>
          <p:spPr>
            <a:xfrm flipV="1">
              <a:off x="2930524" y="1279525"/>
              <a:ext cx="16986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76" name="Group 75"/>
            <p:cNvGrpSpPr/>
            <p:nvPr/>
          </p:nvGrpSpPr>
          <p:grpSpPr>
            <a:xfrm>
              <a:off x="3304567" y="202223"/>
              <a:ext cx="272731" cy="269631"/>
              <a:chOff x="0" y="0"/>
              <a:chExt cx="272730" cy="269630"/>
            </a:xfrm>
          </p:grpSpPr>
          <p:sp>
            <p:nvSpPr>
              <p:cNvPr id="374" name="Oval 147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75" name="Cross 148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379" name="Group 78"/>
            <p:cNvGrpSpPr/>
            <p:nvPr/>
          </p:nvGrpSpPr>
          <p:grpSpPr>
            <a:xfrm>
              <a:off x="2895474" y="674076"/>
              <a:ext cx="272731" cy="269631"/>
              <a:chOff x="0" y="0"/>
              <a:chExt cx="272730" cy="269630"/>
            </a:xfrm>
          </p:grpSpPr>
          <p:sp>
            <p:nvSpPr>
              <p:cNvPr id="377" name="Oval 145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78" name="Cross 146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382" name="Group 81"/>
            <p:cNvGrpSpPr/>
            <p:nvPr/>
          </p:nvGrpSpPr>
          <p:grpSpPr>
            <a:xfrm>
              <a:off x="3236385" y="1011114"/>
              <a:ext cx="272731" cy="269631"/>
              <a:chOff x="0" y="0"/>
              <a:chExt cx="272730" cy="269630"/>
            </a:xfrm>
          </p:grpSpPr>
          <p:sp>
            <p:nvSpPr>
              <p:cNvPr id="380" name="Oval 143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81" name="Cross 144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385" name="Group 84"/>
            <p:cNvGrpSpPr/>
            <p:nvPr/>
          </p:nvGrpSpPr>
          <p:grpSpPr>
            <a:xfrm>
              <a:off x="3645478" y="539261"/>
              <a:ext cx="272731" cy="269631"/>
              <a:chOff x="0" y="0"/>
              <a:chExt cx="272730" cy="269630"/>
            </a:xfrm>
          </p:grpSpPr>
          <p:sp>
            <p:nvSpPr>
              <p:cNvPr id="383" name="Oval 141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84" name="Cross 142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388" name="Group 87"/>
            <p:cNvGrpSpPr/>
            <p:nvPr/>
          </p:nvGrpSpPr>
          <p:grpSpPr>
            <a:xfrm>
              <a:off x="4122754" y="269630"/>
              <a:ext cx="272731" cy="269631"/>
              <a:chOff x="0" y="0"/>
              <a:chExt cx="272730" cy="269630"/>
            </a:xfrm>
          </p:grpSpPr>
          <p:sp>
            <p:nvSpPr>
              <p:cNvPr id="386" name="Oval 139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87" name="Cross 140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391" name="Group 90"/>
            <p:cNvGrpSpPr/>
            <p:nvPr/>
          </p:nvGrpSpPr>
          <p:grpSpPr>
            <a:xfrm>
              <a:off x="3986389" y="1213338"/>
              <a:ext cx="272731" cy="269631"/>
              <a:chOff x="0" y="0"/>
              <a:chExt cx="272730" cy="269630"/>
            </a:xfrm>
          </p:grpSpPr>
          <p:sp>
            <p:nvSpPr>
              <p:cNvPr id="389" name="Oval 137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90" name="Cross 138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394" name="Group 93"/>
            <p:cNvGrpSpPr/>
            <p:nvPr/>
          </p:nvGrpSpPr>
          <p:grpSpPr>
            <a:xfrm>
              <a:off x="4463666" y="808892"/>
              <a:ext cx="272731" cy="269631"/>
              <a:chOff x="0" y="0"/>
              <a:chExt cx="272730" cy="269630"/>
            </a:xfrm>
          </p:grpSpPr>
          <p:sp>
            <p:nvSpPr>
              <p:cNvPr id="392" name="Oval 135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93" name="Cross 136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397" name="Group 96"/>
            <p:cNvGrpSpPr/>
            <p:nvPr/>
          </p:nvGrpSpPr>
          <p:grpSpPr>
            <a:xfrm>
              <a:off x="5009123" y="269630"/>
              <a:ext cx="272731" cy="269631"/>
              <a:chOff x="0" y="0"/>
              <a:chExt cx="272730" cy="269630"/>
            </a:xfrm>
          </p:grpSpPr>
          <p:sp>
            <p:nvSpPr>
              <p:cNvPr id="395" name="Oval 133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96" name="Cross 134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00" name="Group 99"/>
            <p:cNvGrpSpPr/>
            <p:nvPr/>
          </p:nvGrpSpPr>
          <p:grpSpPr>
            <a:xfrm>
              <a:off x="4940941" y="1145930"/>
              <a:ext cx="272731" cy="269631"/>
              <a:chOff x="0" y="0"/>
              <a:chExt cx="272730" cy="269630"/>
            </a:xfrm>
          </p:grpSpPr>
          <p:sp>
            <p:nvSpPr>
              <p:cNvPr id="398" name="Oval 131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399" name="Cross 132"/>
              <p:cNvSpPr/>
              <p:nvPr/>
            </p:nvSpPr>
            <p:spPr>
              <a:xfrm>
                <a:off x="68182" y="71901"/>
                <a:ext cx="136365" cy="134816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401" name="Rectangle 150"/>
            <p:cNvSpPr/>
            <p:nvPr/>
          </p:nvSpPr>
          <p:spPr>
            <a:xfrm>
              <a:off x="0" y="67407"/>
              <a:ext cx="2727291" cy="148297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404" name="Group 31"/>
            <p:cNvGrpSpPr/>
            <p:nvPr/>
          </p:nvGrpSpPr>
          <p:grpSpPr>
            <a:xfrm>
              <a:off x="340911" y="269630"/>
              <a:ext cx="272731" cy="269631"/>
              <a:chOff x="0" y="0"/>
              <a:chExt cx="272730" cy="269630"/>
            </a:xfrm>
          </p:grpSpPr>
          <p:sp>
            <p:nvSpPr>
              <p:cNvPr id="402" name="Oval 185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03" name="Straight Connector 186"/>
              <p:cNvSpPr/>
              <p:nvPr/>
            </p:nvSpPr>
            <p:spPr>
              <a:xfrm flipV="1">
                <a:off x="51202" y="135181"/>
                <a:ext cx="171450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07" name="Group 34"/>
            <p:cNvGrpSpPr/>
            <p:nvPr/>
          </p:nvGrpSpPr>
          <p:grpSpPr>
            <a:xfrm>
              <a:off x="681822" y="876299"/>
              <a:ext cx="272731" cy="269631"/>
              <a:chOff x="0" y="0"/>
              <a:chExt cx="272730" cy="269630"/>
            </a:xfrm>
          </p:grpSpPr>
          <p:sp>
            <p:nvSpPr>
              <p:cNvPr id="405" name="Oval 183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06" name="Straight Connector 184"/>
              <p:cNvSpPr/>
              <p:nvPr/>
            </p:nvSpPr>
            <p:spPr>
              <a:xfrm>
                <a:off x="50016" y="137794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10" name="Group 37"/>
            <p:cNvGrpSpPr/>
            <p:nvPr/>
          </p:nvGrpSpPr>
          <p:grpSpPr>
            <a:xfrm>
              <a:off x="2318197" y="606669"/>
              <a:ext cx="272731" cy="269631"/>
              <a:chOff x="0" y="0"/>
              <a:chExt cx="272730" cy="269630"/>
            </a:xfrm>
          </p:grpSpPr>
          <p:sp>
            <p:nvSpPr>
              <p:cNvPr id="408" name="Oval 181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09" name="Straight Connector 182"/>
              <p:cNvSpPr/>
              <p:nvPr/>
            </p:nvSpPr>
            <p:spPr>
              <a:xfrm>
                <a:off x="50352" y="135964"/>
                <a:ext cx="169864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13" name="Group 40"/>
            <p:cNvGrpSpPr/>
            <p:nvPr/>
          </p:nvGrpSpPr>
          <p:grpSpPr>
            <a:xfrm>
              <a:off x="1977285" y="1011114"/>
              <a:ext cx="272731" cy="269631"/>
              <a:chOff x="0" y="0"/>
              <a:chExt cx="272730" cy="269630"/>
            </a:xfrm>
          </p:grpSpPr>
          <p:sp>
            <p:nvSpPr>
              <p:cNvPr id="411" name="Oval 179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12" name="Straight Connector 180"/>
              <p:cNvSpPr/>
              <p:nvPr/>
            </p:nvSpPr>
            <p:spPr>
              <a:xfrm>
                <a:off x="51540" y="136329"/>
                <a:ext cx="169864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16" name="Group 43"/>
            <p:cNvGrpSpPr/>
            <p:nvPr/>
          </p:nvGrpSpPr>
          <p:grpSpPr>
            <a:xfrm>
              <a:off x="1636374" y="606669"/>
              <a:ext cx="272731" cy="269631"/>
              <a:chOff x="0" y="0"/>
              <a:chExt cx="272730" cy="269630"/>
            </a:xfrm>
          </p:grpSpPr>
          <p:sp>
            <p:nvSpPr>
              <p:cNvPr id="414" name="Oval 177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15" name="Straight Connector 178"/>
              <p:cNvSpPr/>
              <p:nvPr/>
            </p:nvSpPr>
            <p:spPr>
              <a:xfrm>
                <a:off x="51139" y="135964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19" name="Group 46"/>
            <p:cNvGrpSpPr/>
            <p:nvPr/>
          </p:nvGrpSpPr>
          <p:grpSpPr>
            <a:xfrm>
              <a:off x="1022733" y="404445"/>
              <a:ext cx="272731" cy="269631"/>
              <a:chOff x="0" y="0"/>
              <a:chExt cx="272730" cy="269630"/>
            </a:xfrm>
          </p:grpSpPr>
          <p:sp>
            <p:nvSpPr>
              <p:cNvPr id="417" name="Oval 175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18" name="Straight Connector 176"/>
              <p:cNvSpPr/>
              <p:nvPr/>
            </p:nvSpPr>
            <p:spPr>
              <a:xfrm>
                <a:off x="50416" y="138161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22" name="Group 49"/>
            <p:cNvGrpSpPr/>
            <p:nvPr/>
          </p:nvGrpSpPr>
          <p:grpSpPr>
            <a:xfrm>
              <a:off x="136364" y="1145930"/>
              <a:ext cx="272731" cy="269631"/>
              <a:chOff x="0" y="0"/>
              <a:chExt cx="272730" cy="269630"/>
            </a:xfrm>
          </p:grpSpPr>
          <p:sp>
            <p:nvSpPr>
              <p:cNvPr id="420" name="Oval 173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21" name="Straight Connector 174"/>
              <p:cNvSpPr/>
              <p:nvPr/>
            </p:nvSpPr>
            <p:spPr>
              <a:xfrm flipV="1">
                <a:off x="50961" y="135181"/>
                <a:ext cx="171450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25" name="Group 52"/>
            <p:cNvGrpSpPr/>
            <p:nvPr/>
          </p:nvGrpSpPr>
          <p:grpSpPr>
            <a:xfrm>
              <a:off x="1295462" y="1078523"/>
              <a:ext cx="272731" cy="269631"/>
              <a:chOff x="0" y="0"/>
              <a:chExt cx="272730" cy="269630"/>
            </a:xfrm>
          </p:grpSpPr>
          <p:sp>
            <p:nvSpPr>
              <p:cNvPr id="423" name="Oval 171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24" name="Straight Connector 172"/>
              <p:cNvSpPr/>
              <p:nvPr/>
            </p:nvSpPr>
            <p:spPr>
              <a:xfrm>
                <a:off x="50736" y="135597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28" name="Group 55"/>
            <p:cNvGrpSpPr/>
            <p:nvPr/>
          </p:nvGrpSpPr>
          <p:grpSpPr>
            <a:xfrm>
              <a:off x="2045468" y="134814"/>
              <a:ext cx="272731" cy="269631"/>
              <a:chOff x="0" y="0"/>
              <a:chExt cx="272730" cy="269630"/>
            </a:xfrm>
          </p:grpSpPr>
          <p:sp>
            <p:nvSpPr>
              <p:cNvPr id="426" name="Oval 169"/>
              <p:cNvSpPr/>
              <p:nvPr/>
            </p:nvSpPr>
            <p:spPr>
              <a:xfrm>
                <a:off x="-1" y="-1"/>
                <a:ext cx="272732" cy="269631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27" name="Straight Connector 170"/>
              <p:cNvSpPr/>
              <p:nvPr/>
            </p:nvSpPr>
            <p:spPr>
              <a:xfrm>
                <a:off x="50031" y="136329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29" name="Cross 160"/>
            <p:cNvSpPr/>
            <p:nvPr/>
          </p:nvSpPr>
          <p:spPr>
            <a:xfrm>
              <a:off x="2454561" y="1213338"/>
              <a:ext cx="136365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30" name="Cross 161"/>
            <p:cNvSpPr/>
            <p:nvPr/>
          </p:nvSpPr>
          <p:spPr>
            <a:xfrm>
              <a:off x="2454561" y="404445"/>
              <a:ext cx="136365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31" name="Cross 162"/>
            <p:cNvSpPr/>
            <p:nvPr/>
          </p:nvSpPr>
          <p:spPr>
            <a:xfrm>
              <a:off x="2045468" y="741485"/>
              <a:ext cx="136365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32" name="Cross 163"/>
            <p:cNvSpPr/>
            <p:nvPr/>
          </p:nvSpPr>
          <p:spPr>
            <a:xfrm>
              <a:off x="1568192" y="269630"/>
              <a:ext cx="136365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33" name="Cross 164"/>
            <p:cNvSpPr/>
            <p:nvPr/>
          </p:nvSpPr>
          <p:spPr>
            <a:xfrm>
              <a:off x="1636374" y="1280745"/>
              <a:ext cx="136365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34" name="Cross 165"/>
            <p:cNvSpPr/>
            <p:nvPr/>
          </p:nvSpPr>
          <p:spPr>
            <a:xfrm>
              <a:off x="1295462" y="808892"/>
              <a:ext cx="136366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35" name="Cross 166"/>
            <p:cNvSpPr/>
            <p:nvPr/>
          </p:nvSpPr>
          <p:spPr>
            <a:xfrm>
              <a:off x="750004" y="471854"/>
              <a:ext cx="136365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36" name="Cross 167"/>
            <p:cNvSpPr/>
            <p:nvPr/>
          </p:nvSpPr>
          <p:spPr>
            <a:xfrm>
              <a:off x="886369" y="1280745"/>
              <a:ext cx="136365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37" name="Cross 168"/>
            <p:cNvSpPr/>
            <p:nvPr/>
          </p:nvSpPr>
          <p:spPr>
            <a:xfrm>
              <a:off x="409093" y="876299"/>
              <a:ext cx="136365" cy="13481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441" name="Curved Down Arrow 187"/>
            <p:cNvGrpSpPr/>
            <p:nvPr/>
          </p:nvGrpSpPr>
          <p:grpSpPr>
            <a:xfrm>
              <a:off x="2463380" y="-1"/>
              <a:ext cx="673005" cy="337040"/>
              <a:chOff x="0" y="0"/>
              <a:chExt cx="673004" cy="337038"/>
            </a:xfrm>
          </p:grpSpPr>
          <p:sp>
            <p:nvSpPr>
              <p:cNvPr id="438" name="Shape"/>
              <p:cNvSpPr/>
              <p:nvPr/>
            </p:nvSpPr>
            <p:spPr>
              <a:xfrm flipH="1">
                <a:off x="0" y="0"/>
                <a:ext cx="673005" cy="337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79" y="21600"/>
                    </a:moveTo>
                    <a:lnTo>
                      <a:pt x="16191" y="16200"/>
                    </a:lnTo>
                    <a:lnTo>
                      <a:pt x="17543" y="16200"/>
                    </a:lnTo>
                    <a:lnTo>
                      <a:pt x="17543" y="16200"/>
                    </a:lnTo>
                    <a:cubicBezTo>
                      <a:pt x="16527" y="6663"/>
                      <a:pt x="12977" y="0"/>
                      <a:pt x="8913" y="0"/>
                    </a:cubicBezTo>
                    <a:lnTo>
                      <a:pt x="11618" y="0"/>
                    </a:lnTo>
                    <a:cubicBezTo>
                      <a:pt x="15683" y="0"/>
                      <a:pt x="19232" y="6663"/>
                      <a:pt x="20248" y="16200"/>
                    </a:cubicBezTo>
                    <a:lnTo>
                      <a:pt x="21600" y="16200"/>
                    </a:lnTo>
                    <a:close/>
                    <a:moveTo>
                      <a:pt x="10266" y="250"/>
                    </a:moveTo>
                    <a:lnTo>
                      <a:pt x="10266" y="250"/>
                    </a:lnTo>
                    <a:cubicBezTo>
                      <a:pt x="5916" y="1868"/>
                      <a:pt x="2705" y="10936"/>
                      <a:pt x="2705" y="21600"/>
                    </a:cubicBezTo>
                    <a:lnTo>
                      <a:pt x="0" y="21600"/>
                    </a:lnTo>
                    <a:cubicBezTo>
                      <a:pt x="0" y="9671"/>
                      <a:pt x="3991" y="0"/>
                      <a:pt x="8913" y="0"/>
                    </a:cubicBezTo>
                    <a:cubicBezTo>
                      <a:pt x="9366" y="0"/>
                      <a:pt x="9818" y="84"/>
                      <a:pt x="10266" y="250"/>
                    </a:cubicBezTo>
                    <a:close/>
                  </a:path>
                </a:pathLst>
              </a:custGeom>
              <a:solidFill>
                <a:srgbClr val="FFF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39" name="Shape"/>
              <p:cNvSpPr/>
              <p:nvPr/>
            </p:nvSpPr>
            <p:spPr>
              <a:xfrm flipH="1">
                <a:off x="353149" y="0"/>
                <a:ext cx="319855" cy="337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50"/>
                    </a:moveTo>
                    <a:lnTo>
                      <a:pt x="21600" y="250"/>
                    </a:lnTo>
                    <a:cubicBezTo>
                      <a:pt x="12449" y="1868"/>
                      <a:pt x="5692" y="10936"/>
                      <a:pt x="5692" y="21600"/>
                    </a:cubicBezTo>
                    <a:lnTo>
                      <a:pt x="0" y="21600"/>
                    </a:lnTo>
                    <a:cubicBezTo>
                      <a:pt x="0" y="9671"/>
                      <a:pt x="8396" y="0"/>
                      <a:pt x="18754" y="0"/>
                    </a:cubicBezTo>
                    <a:cubicBezTo>
                      <a:pt x="19707" y="0"/>
                      <a:pt x="20658" y="84"/>
                      <a:pt x="21600" y="25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40" name="Line"/>
              <p:cNvSpPr/>
              <p:nvPr/>
            </p:nvSpPr>
            <p:spPr>
              <a:xfrm flipH="1">
                <a:off x="0" y="0"/>
                <a:ext cx="673005" cy="337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66" y="250"/>
                    </a:moveTo>
                    <a:lnTo>
                      <a:pt x="10266" y="250"/>
                    </a:lnTo>
                    <a:cubicBezTo>
                      <a:pt x="5916" y="1868"/>
                      <a:pt x="2705" y="10936"/>
                      <a:pt x="2705" y="21600"/>
                    </a:cubicBezTo>
                    <a:lnTo>
                      <a:pt x="0" y="21600"/>
                    </a:lnTo>
                    <a:cubicBezTo>
                      <a:pt x="0" y="9671"/>
                      <a:pt x="3991" y="0"/>
                      <a:pt x="8913" y="0"/>
                    </a:cubicBezTo>
                    <a:lnTo>
                      <a:pt x="11618" y="0"/>
                    </a:lnTo>
                    <a:cubicBezTo>
                      <a:pt x="15683" y="0"/>
                      <a:pt x="19232" y="6663"/>
                      <a:pt x="20248" y="16200"/>
                    </a:cubicBezTo>
                    <a:lnTo>
                      <a:pt x="21600" y="16200"/>
                    </a:lnTo>
                    <a:lnTo>
                      <a:pt x="19179" y="21600"/>
                    </a:lnTo>
                    <a:lnTo>
                      <a:pt x="16191" y="16200"/>
                    </a:lnTo>
                    <a:lnTo>
                      <a:pt x="17543" y="16200"/>
                    </a:lnTo>
                    <a:lnTo>
                      <a:pt x="17543" y="16200"/>
                    </a:lnTo>
                    <a:cubicBezTo>
                      <a:pt x="16527" y="6663"/>
                      <a:pt x="12977" y="0"/>
                      <a:pt x="8913" y="0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45" name="Curved Down Arrow 188"/>
            <p:cNvGrpSpPr/>
            <p:nvPr/>
          </p:nvGrpSpPr>
          <p:grpSpPr>
            <a:xfrm>
              <a:off x="2463380" y="1415561"/>
              <a:ext cx="673005" cy="337040"/>
              <a:chOff x="0" y="0"/>
              <a:chExt cx="673004" cy="337038"/>
            </a:xfrm>
          </p:grpSpPr>
          <p:sp>
            <p:nvSpPr>
              <p:cNvPr id="442" name="Shape"/>
              <p:cNvSpPr/>
              <p:nvPr/>
            </p:nvSpPr>
            <p:spPr>
              <a:xfrm rot="10800000">
                <a:off x="0" y="-1"/>
                <a:ext cx="673005" cy="337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79" y="21600"/>
                    </a:moveTo>
                    <a:lnTo>
                      <a:pt x="16191" y="16200"/>
                    </a:lnTo>
                    <a:lnTo>
                      <a:pt x="17543" y="16200"/>
                    </a:lnTo>
                    <a:lnTo>
                      <a:pt x="17543" y="16200"/>
                    </a:lnTo>
                    <a:cubicBezTo>
                      <a:pt x="16527" y="6663"/>
                      <a:pt x="12977" y="0"/>
                      <a:pt x="8913" y="0"/>
                    </a:cubicBezTo>
                    <a:lnTo>
                      <a:pt x="11618" y="0"/>
                    </a:lnTo>
                    <a:cubicBezTo>
                      <a:pt x="15683" y="0"/>
                      <a:pt x="19232" y="6663"/>
                      <a:pt x="20248" y="16200"/>
                    </a:cubicBezTo>
                    <a:lnTo>
                      <a:pt x="21600" y="16200"/>
                    </a:lnTo>
                    <a:close/>
                    <a:moveTo>
                      <a:pt x="10266" y="250"/>
                    </a:moveTo>
                    <a:lnTo>
                      <a:pt x="10266" y="250"/>
                    </a:lnTo>
                    <a:cubicBezTo>
                      <a:pt x="5916" y="1868"/>
                      <a:pt x="2705" y="10936"/>
                      <a:pt x="2705" y="21600"/>
                    </a:cubicBezTo>
                    <a:lnTo>
                      <a:pt x="0" y="21600"/>
                    </a:lnTo>
                    <a:cubicBezTo>
                      <a:pt x="0" y="9671"/>
                      <a:pt x="3991" y="0"/>
                      <a:pt x="8913" y="0"/>
                    </a:cubicBezTo>
                    <a:cubicBezTo>
                      <a:pt x="9366" y="0"/>
                      <a:pt x="9818" y="84"/>
                      <a:pt x="10266" y="250"/>
                    </a:cubicBezTo>
                    <a:close/>
                  </a:path>
                </a:pathLst>
              </a:custGeom>
              <a:solidFill>
                <a:srgbClr val="FFF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43" name="Shape"/>
              <p:cNvSpPr/>
              <p:nvPr/>
            </p:nvSpPr>
            <p:spPr>
              <a:xfrm rot="10800000">
                <a:off x="353149" y="-1"/>
                <a:ext cx="319855" cy="337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50"/>
                    </a:moveTo>
                    <a:lnTo>
                      <a:pt x="21600" y="250"/>
                    </a:lnTo>
                    <a:cubicBezTo>
                      <a:pt x="12449" y="1868"/>
                      <a:pt x="5692" y="10936"/>
                      <a:pt x="5692" y="21600"/>
                    </a:cubicBezTo>
                    <a:lnTo>
                      <a:pt x="0" y="21600"/>
                    </a:lnTo>
                    <a:cubicBezTo>
                      <a:pt x="0" y="9671"/>
                      <a:pt x="8396" y="0"/>
                      <a:pt x="18754" y="0"/>
                    </a:cubicBezTo>
                    <a:cubicBezTo>
                      <a:pt x="19707" y="0"/>
                      <a:pt x="20658" y="84"/>
                      <a:pt x="21600" y="25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44" name="Line"/>
              <p:cNvSpPr/>
              <p:nvPr/>
            </p:nvSpPr>
            <p:spPr>
              <a:xfrm rot="10800000">
                <a:off x="0" y="-1"/>
                <a:ext cx="673005" cy="337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66" y="250"/>
                    </a:moveTo>
                    <a:lnTo>
                      <a:pt x="10266" y="250"/>
                    </a:lnTo>
                    <a:cubicBezTo>
                      <a:pt x="5916" y="1868"/>
                      <a:pt x="2705" y="10936"/>
                      <a:pt x="2705" y="21600"/>
                    </a:cubicBezTo>
                    <a:lnTo>
                      <a:pt x="0" y="21600"/>
                    </a:lnTo>
                    <a:cubicBezTo>
                      <a:pt x="0" y="9671"/>
                      <a:pt x="3991" y="0"/>
                      <a:pt x="8913" y="0"/>
                    </a:cubicBezTo>
                    <a:lnTo>
                      <a:pt x="11618" y="0"/>
                    </a:lnTo>
                    <a:cubicBezTo>
                      <a:pt x="15683" y="0"/>
                      <a:pt x="19232" y="6663"/>
                      <a:pt x="20248" y="16200"/>
                    </a:cubicBezTo>
                    <a:lnTo>
                      <a:pt x="21600" y="16200"/>
                    </a:lnTo>
                    <a:lnTo>
                      <a:pt x="19179" y="21600"/>
                    </a:lnTo>
                    <a:lnTo>
                      <a:pt x="16191" y="16200"/>
                    </a:lnTo>
                    <a:lnTo>
                      <a:pt x="17543" y="16200"/>
                    </a:lnTo>
                    <a:lnTo>
                      <a:pt x="17543" y="16200"/>
                    </a:lnTo>
                    <a:cubicBezTo>
                      <a:pt x="16527" y="6663"/>
                      <a:pt x="12977" y="0"/>
                      <a:pt x="8913" y="0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447" name="Rectangle 3"/>
          <p:cNvSpPr txBox="1"/>
          <p:nvPr/>
        </p:nvSpPr>
        <p:spPr>
          <a:xfrm>
            <a:off x="1219200" y="914400"/>
            <a:ext cx="35052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Acceptor ions + Mobile Holes:</a:t>
            </a:r>
          </a:p>
        </p:txBody>
      </p:sp>
      <p:sp>
        <p:nvSpPr>
          <p:cNvPr id="448" name="Rectangle 3"/>
          <p:cNvSpPr txBox="1"/>
          <p:nvPr/>
        </p:nvSpPr>
        <p:spPr>
          <a:xfrm>
            <a:off x="3962400" y="914400"/>
            <a:ext cx="35052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Donor ions + Mobile Electrons: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381000"/>
            <a:ext cx="8915400" cy="670869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Central junction thus becomes </a:t>
            </a:r>
            <a:r>
              <a:rPr b="1">
                <a:solidFill>
                  <a:srgbClr val="FFD900"/>
                </a:solidFill>
              </a:rPr>
              <a:t>depleted</a:t>
            </a:r>
            <a:r>
              <a:t> of ALL mobile charges (liberated electrons or holes):</a:t>
            </a:r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But this leaves uncompensated FIXED acceptor ions (-) / donor ions (+) at the junction</a:t>
            </a:r>
          </a:p>
          <a:p>
            <a:pPr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Which produces a growing </a:t>
            </a:r>
            <a:r>
              <a:rPr b="1">
                <a:solidFill>
                  <a:srgbClr val="FFD119"/>
                </a:solidFill>
              </a:rPr>
              <a:t>Electric field </a:t>
            </a:r>
            <a:r>
              <a:t>at that junction	</a:t>
            </a:r>
          </a:p>
          <a:p>
            <a:pPr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Migration / recombination continues UNTIL field is strong enough to block further migration </a:t>
            </a:r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Because </a:t>
            </a:r>
            <a:r>
              <a:rPr b="1">
                <a:solidFill>
                  <a:srgbClr val="FFD900"/>
                </a:solidFill>
              </a:rPr>
              <a:t>Electric field </a:t>
            </a:r>
            <a:r>
              <a:t>pushes positive charges left and negative charges right</a:t>
            </a:r>
          </a:p>
          <a:p>
            <a:pPr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Electric field thus locks </a:t>
            </a:r>
            <a:r>
              <a:rPr b="1"/>
              <a:t>remaining</a:t>
            </a:r>
            <a:r>
              <a:t> mobile holes and electrons on their respective sides</a:t>
            </a:r>
          </a:p>
        </p:txBody>
      </p:sp>
      <p:grpSp>
        <p:nvGrpSpPr>
          <p:cNvPr id="519" name="Group 145"/>
          <p:cNvGrpSpPr/>
          <p:nvPr/>
        </p:nvGrpSpPr>
        <p:grpSpPr>
          <a:xfrm>
            <a:off x="1524000" y="914400"/>
            <a:ext cx="5562600" cy="1447800"/>
            <a:chOff x="0" y="0"/>
            <a:chExt cx="5562599" cy="1447800"/>
          </a:xfrm>
        </p:grpSpPr>
        <p:sp>
          <p:nvSpPr>
            <p:cNvPr id="451" name="Rectangle 8"/>
            <p:cNvSpPr/>
            <p:nvPr/>
          </p:nvSpPr>
          <p:spPr>
            <a:xfrm flipH="1">
              <a:off x="2797430" y="0"/>
              <a:ext cx="2765170" cy="14478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452" name="Straight Connector 55"/>
            <p:cNvSpPr/>
            <p:nvPr/>
          </p:nvSpPr>
          <p:spPr>
            <a:xfrm flipV="1">
              <a:off x="4938712" y="788988"/>
              <a:ext cx="173037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3" name="Straight Connector 67"/>
            <p:cNvSpPr/>
            <p:nvPr/>
          </p:nvSpPr>
          <p:spPr>
            <a:xfrm flipV="1">
              <a:off x="4629149" y="395287"/>
              <a:ext cx="173038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4" name="Straight Connector 68"/>
            <p:cNvSpPr/>
            <p:nvPr/>
          </p:nvSpPr>
          <p:spPr>
            <a:xfrm flipV="1">
              <a:off x="4525962" y="1316038"/>
              <a:ext cx="171451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5" name="Straight Connector 69"/>
            <p:cNvSpPr/>
            <p:nvPr/>
          </p:nvSpPr>
          <p:spPr>
            <a:xfrm flipV="1">
              <a:off x="3798888" y="263524"/>
              <a:ext cx="174626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6" name="Straight Connector 70"/>
            <p:cNvSpPr/>
            <p:nvPr/>
          </p:nvSpPr>
          <p:spPr>
            <a:xfrm flipV="1">
              <a:off x="4041774" y="855663"/>
              <a:ext cx="173038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7" name="Straight Connector 71"/>
            <p:cNvSpPr/>
            <p:nvPr/>
          </p:nvSpPr>
          <p:spPr>
            <a:xfrm flipV="1">
              <a:off x="3627438" y="1250950"/>
              <a:ext cx="171451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60" name="Group 75"/>
            <p:cNvGrpSpPr/>
            <p:nvPr/>
          </p:nvGrpSpPr>
          <p:grpSpPr>
            <a:xfrm>
              <a:off x="3350464" y="131617"/>
              <a:ext cx="276519" cy="263237"/>
              <a:chOff x="0" y="0"/>
              <a:chExt cx="276518" cy="263235"/>
            </a:xfrm>
          </p:grpSpPr>
          <p:sp>
            <p:nvSpPr>
              <p:cNvPr id="458" name="Oval 76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59" name="Cross 77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63" name="Group 78"/>
            <p:cNvGrpSpPr/>
            <p:nvPr/>
          </p:nvGrpSpPr>
          <p:grpSpPr>
            <a:xfrm>
              <a:off x="2935688" y="592281"/>
              <a:ext cx="276519" cy="263237"/>
              <a:chOff x="0" y="0"/>
              <a:chExt cx="276518" cy="263235"/>
            </a:xfrm>
          </p:grpSpPr>
          <p:sp>
            <p:nvSpPr>
              <p:cNvPr id="461" name="Oval 79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62" name="Cross 80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66" name="Group 81"/>
            <p:cNvGrpSpPr/>
            <p:nvPr/>
          </p:nvGrpSpPr>
          <p:grpSpPr>
            <a:xfrm>
              <a:off x="3281334" y="921327"/>
              <a:ext cx="276519" cy="263236"/>
              <a:chOff x="0" y="0"/>
              <a:chExt cx="276518" cy="263235"/>
            </a:xfrm>
          </p:grpSpPr>
          <p:sp>
            <p:nvSpPr>
              <p:cNvPr id="464" name="Oval 82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65" name="Cross 83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69" name="Group 84"/>
            <p:cNvGrpSpPr/>
            <p:nvPr/>
          </p:nvGrpSpPr>
          <p:grpSpPr>
            <a:xfrm>
              <a:off x="3696110" y="460663"/>
              <a:ext cx="276519" cy="263237"/>
              <a:chOff x="0" y="0"/>
              <a:chExt cx="276518" cy="263235"/>
            </a:xfrm>
          </p:grpSpPr>
          <p:sp>
            <p:nvSpPr>
              <p:cNvPr id="467" name="Oval 85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68" name="Cross 86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72" name="Group 87"/>
            <p:cNvGrpSpPr/>
            <p:nvPr/>
          </p:nvGrpSpPr>
          <p:grpSpPr>
            <a:xfrm>
              <a:off x="4180014" y="197426"/>
              <a:ext cx="276519" cy="263237"/>
              <a:chOff x="0" y="0"/>
              <a:chExt cx="276518" cy="263235"/>
            </a:xfrm>
          </p:grpSpPr>
          <p:sp>
            <p:nvSpPr>
              <p:cNvPr id="470" name="Oval 88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71" name="Cross 89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75" name="Group 90"/>
            <p:cNvGrpSpPr/>
            <p:nvPr/>
          </p:nvGrpSpPr>
          <p:grpSpPr>
            <a:xfrm>
              <a:off x="4041756" y="1118755"/>
              <a:ext cx="276519" cy="263236"/>
              <a:chOff x="0" y="0"/>
              <a:chExt cx="276518" cy="263235"/>
            </a:xfrm>
          </p:grpSpPr>
          <p:sp>
            <p:nvSpPr>
              <p:cNvPr id="473" name="Oval 91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74" name="Cross 92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78" name="Group 93"/>
            <p:cNvGrpSpPr/>
            <p:nvPr/>
          </p:nvGrpSpPr>
          <p:grpSpPr>
            <a:xfrm>
              <a:off x="4525661" y="723899"/>
              <a:ext cx="276519" cy="263237"/>
              <a:chOff x="0" y="0"/>
              <a:chExt cx="276518" cy="263235"/>
            </a:xfrm>
          </p:grpSpPr>
          <p:sp>
            <p:nvSpPr>
              <p:cNvPr id="476" name="Oval 94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77" name="Cross 95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81" name="Group 96"/>
            <p:cNvGrpSpPr/>
            <p:nvPr/>
          </p:nvGrpSpPr>
          <p:grpSpPr>
            <a:xfrm>
              <a:off x="5078694" y="197426"/>
              <a:ext cx="276519" cy="263237"/>
              <a:chOff x="0" y="0"/>
              <a:chExt cx="276518" cy="263235"/>
            </a:xfrm>
          </p:grpSpPr>
          <p:sp>
            <p:nvSpPr>
              <p:cNvPr id="479" name="Oval 97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80" name="Cross 98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484" name="Group 99"/>
            <p:cNvGrpSpPr/>
            <p:nvPr/>
          </p:nvGrpSpPr>
          <p:grpSpPr>
            <a:xfrm>
              <a:off x="5009565" y="1052945"/>
              <a:ext cx="276519" cy="263236"/>
              <a:chOff x="0" y="0"/>
              <a:chExt cx="276518" cy="263235"/>
            </a:xfrm>
          </p:grpSpPr>
          <p:sp>
            <p:nvSpPr>
              <p:cNvPr id="482" name="Oval 100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83" name="Cross 101"/>
              <p:cNvSpPr/>
              <p:nvPr/>
            </p:nvSpPr>
            <p:spPr>
              <a:xfrm>
                <a:off x="69129" y="70196"/>
                <a:ext cx="138259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485" name="Rectangle 47"/>
            <p:cNvSpPr/>
            <p:nvPr/>
          </p:nvSpPr>
          <p:spPr>
            <a:xfrm>
              <a:off x="0" y="0"/>
              <a:ext cx="2765170" cy="14478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488" name="Group 31"/>
            <p:cNvGrpSpPr/>
            <p:nvPr/>
          </p:nvGrpSpPr>
          <p:grpSpPr>
            <a:xfrm>
              <a:off x="345646" y="197426"/>
              <a:ext cx="276519" cy="263237"/>
              <a:chOff x="0" y="0"/>
              <a:chExt cx="276518" cy="263235"/>
            </a:xfrm>
          </p:grpSpPr>
          <p:sp>
            <p:nvSpPr>
              <p:cNvPr id="486" name="Oval 109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87" name="Straight Connector 110"/>
              <p:cNvSpPr/>
              <p:nvPr/>
            </p:nvSpPr>
            <p:spPr>
              <a:xfrm flipV="1">
                <a:off x="52816" y="131186"/>
                <a:ext cx="171450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91" name="Group 34"/>
            <p:cNvGrpSpPr/>
            <p:nvPr/>
          </p:nvGrpSpPr>
          <p:grpSpPr>
            <a:xfrm>
              <a:off x="691292" y="789708"/>
              <a:ext cx="276519" cy="263237"/>
              <a:chOff x="0" y="0"/>
              <a:chExt cx="276518" cy="263235"/>
            </a:xfrm>
          </p:grpSpPr>
          <p:sp>
            <p:nvSpPr>
              <p:cNvPr id="489" name="Oval 107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90" name="Straight Connector 108"/>
              <p:cNvSpPr/>
              <p:nvPr/>
            </p:nvSpPr>
            <p:spPr>
              <a:xfrm flipV="1">
                <a:off x="51658" y="131041"/>
                <a:ext cx="173039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94" name="Group 37"/>
            <p:cNvGrpSpPr/>
            <p:nvPr/>
          </p:nvGrpSpPr>
          <p:grpSpPr>
            <a:xfrm>
              <a:off x="2350394" y="526472"/>
              <a:ext cx="276519" cy="263237"/>
              <a:chOff x="0" y="0"/>
              <a:chExt cx="276518" cy="263235"/>
            </a:xfrm>
          </p:grpSpPr>
          <p:sp>
            <p:nvSpPr>
              <p:cNvPr id="492" name="Oval 105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93" name="Straight Connector 106"/>
              <p:cNvSpPr/>
              <p:nvPr/>
            </p:nvSpPr>
            <p:spPr>
              <a:xfrm>
                <a:off x="51493" y="133610"/>
                <a:ext cx="173038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97" name="Group 40"/>
            <p:cNvGrpSpPr/>
            <p:nvPr/>
          </p:nvGrpSpPr>
          <p:grpSpPr>
            <a:xfrm>
              <a:off x="2004748" y="921327"/>
              <a:ext cx="276519" cy="263236"/>
              <a:chOff x="0" y="0"/>
              <a:chExt cx="276518" cy="263235"/>
            </a:xfrm>
          </p:grpSpPr>
          <p:sp>
            <p:nvSpPr>
              <p:cNvPr id="495" name="Oval 103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96" name="Straight Connector 104"/>
              <p:cNvSpPr/>
              <p:nvPr/>
            </p:nvSpPr>
            <p:spPr>
              <a:xfrm flipV="1">
                <a:off x="52651" y="131186"/>
                <a:ext cx="171450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00" name="Group 43"/>
            <p:cNvGrpSpPr/>
            <p:nvPr/>
          </p:nvGrpSpPr>
          <p:grpSpPr>
            <a:xfrm>
              <a:off x="1659101" y="526472"/>
              <a:ext cx="276519" cy="263237"/>
              <a:chOff x="0" y="0"/>
              <a:chExt cx="276518" cy="263235"/>
            </a:xfrm>
          </p:grpSpPr>
          <p:sp>
            <p:nvSpPr>
              <p:cNvPr id="498" name="Oval 99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499" name="Straight Connector 102"/>
              <p:cNvSpPr/>
              <p:nvPr/>
            </p:nvSpPr>
            <p:spPr>
              <a:xfrm>
                <a:off x="52224" y="133610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03" name="Group 46"/>
            <p:cNvGrpSpPr/>
            <p:nvPr/>
          </p:nvGrpSpPr>
          <p:grpSpPr>
            <a:xfrm>
              <a:off x="1036938" y="329044"/>
              <a:ext cx="276519" cy="263237"/>
              <a:chOff x="0" y="0"/>
              <a:chExt cx="276518" cy="263235"/>
            </a:xfrm>
          </p:grpSpPr>
          <p:sp>
            <p:nvSpPr>
              <p:cNvPr id="501" name="Oval 93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02" name="Straight Connector 96"/>
              <p:cNvSpPr/>
              <p:nvPr/>
            </p:nvSpPr>
            <p:spPr>
              <a:xfrm flipV="1">
                <a:off x="52087" y="131330"/>
                <a:ext cx="171450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06" name="Group 49"/>
            <p:cNvGrpSpPr/>
            <p:nvPr/>
          </p:nvGrpSpPr>
          <p:grpSpPr>
            <a:xfrm>
              <a:off x="138258" y="1052945"/>
              <a:ext cx="276519" cy="263236"/>
              <a:chOff x="0" y="0"/>
              <a:chExt cx="276518" cy="263235"/>
            </a:xfrm>
          </p:grpSpPr>
          <p:sp>
            <p:nvSpPr>
              <p:cNvPr id="504" name="Oval 87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05" name="Straight Connector 90"/>
              <p:cNvSpPr/>
              <p:nvPr/>
            </p:nvSpPr>
            <p:spPr>
              <a:xfrm flipV="1">
                <a:off x="52241" y="131330"/>
                <a:ext cx="171450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09" name="Group 52"/>
            <p:cNvGrpSpPr/>
            <p:nvPr/>
          </p:nvGrpSpPr>
          <p:grpSpPr>
            <a:xfrm>
              <a:off x="1313455" y="987136"/>
              <a:ext cx="276519" cy="263236"/>
              <a:chOff x="0" y="0"/>
              <a:chExt cx="276518" cy="263235"/>
            </a:xfrm>
          </p:grpSpPr>
          <p:sp>
            <p:nvSpPr>
              <p:cNvPr id="507" name="Oval 81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08" name="Straight Connector 84"/>
              <p:cNvSpPr/>
              <p:nvPr/>
            </p:nvSpPr>
            <p:spPr>
              <a:xfrm flipV="1">
                <a:off x="51795" y="132052"/>
                <a:ext cx="173039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12" name="Group 55"/>
            <p:cNvGrpSpPr/>
            <p:nvPr/>
          </p:nvGrpSpPr>
          <p:grpSpPr>
            <a:xfrm>
              <a:off x="2073877" y="65808"/>
              <a:ext cx="276519" cy="263237"/>
              <a:chOff x="0" y="0"/>
              <a:chExt cx="276518" cy="263235"/>
            </a:xfrm>
          </p:grpSpPr>
          <p:sp>
            <p:nvSpPr>
              <p:cNvPr id="510" name="Oval 75"/>
              <p:cNvSpPr/>
              <p:nvPr/>
            </p:nvSpPr>
            <p:spPr>
              <a:xfrm>
                <a:off x="-1" y="0"/>
                <a:ext cx="276520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11" name="Straight Connector 78"/>
              <p:cNvSpPr/>
              <p:nvPr/>
            </p:nvSpPr>
            <p:spPr>
              <a:xfrm flipV="1">
                <a:off x="51785" y="131041"/>
                <a:ext cx="173038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13" name="Cross 61"/>
            <p:cNvSpPr/>
            <p:nvPr/>
          </p:nvSpPr>
          <p:spPr>
            <a:xfrm>
              <a:off x="1589972" y="197426"/>
              <a:ext cx="138259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14" name="Cross 62"/>
            <p:cNvSpPr/>
            <p:nvPr/>
          </p:nvSpPr>
          <p:spPr>
            <a:xfrm>
              <a:off x="1659101" y="1184564"/>
              <a:ext cx="138259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15" name="Cross 63"/>
            <p:cNvSpPr/>
            <p:nvPr/>
          </p:nvSpPr>
          <p:spPr>
            <a:xfrm>
              <a:off x="1313455" y="723899"/>
              <a:ext cx="138259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16" name="Cross 64"/>
            <p:cNvSpPr/>
            <p:nvPr/>
          </p:nvSpPr>
          <p:spPr>
            <a:xfrm>
              <a:off x="760422" y="394854"/>
              <a:ext cx="138259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17" name="Cross 65"/>
            <p:cNvSpPr/>
            <p:nvPr/>
          </p:nvSpPr>
          <p:spPr>
            <a:xfrm>
              <a:off x="898680" y="1184564"/>
              <a:ext cx="138259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18" name="Cross 66"/>
            <p:cNvSpPr/>
            <p:nvPr/>
          </p:nvSpPr>
          <p:spPr>
            <a:xfrm>
              <a:off x="414775" y="789708"/>
              <a:ext cx="138259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  <p:grpSp>
        <p:nvGrpSpPr>
          <p:cNvPr id="591" name="Group 144"/>
          <p:cNvGrpSpPr/>
          <p:nvPr/>
        </p:nvGrpSpPr>
        <p:grpSpPr>
          <a:xfrm>
            <a:off x="1523999" y="4495800"/>
            <a:ext cx="5638802" cy="1447800"/>
            <a:chOff x="0" y="0"/>
            <a:chExt cx="5638800" cy="1447800"/>
          </a:xfrm>
        </p:grpSpPr>
        <p:sp>
          <p:nvSpPr>
            <p:cNvPr id="520" name="Rectangle 112"/>
            <p:cNvSpPr/>
            <p:nvPr/>
          </p:nvSpPr>
          <p:spPr>
            <a:xfrm flipH="1">
              <a:off x="2835751" y="0"/>
              <a:ext cx="2803050" cy="14478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21" name="Straight Connector 113"/>
            <p:cNvSpPr/>
            <p:nvPr/>
          </p:nvSpPr>
          <p:spPr>
            <a:xfrm flipV="1">
              <a:off x="5013325" y="790575"/>
              <a:ext cx="174626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2" name="Straight Connector 114"/>
            <p:cNvSpPr/>
            <p:nvPr/>
          </p:nvSpPr>
          <p:spPr>
            <a:xfrm flipV="1">
              <a:off x="4692650" y="395287"/>
              <a:ext cx="176214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3" name="Straight Connector 115"/>
            <p:cNvSpPr/>
            <p:nvPr/>
          </p:nvSpPr>
          <p:spPr>
            <a:xfrm flipV="1">
              <a:off x="4587875" y="1316038"/>
              <a:ext cx="174626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4" name="Straight Connector 116"/>
            <p:cNvSpPr/>
            <p:nvPr/>
          </p:nvSpPr>
          <p:spPr>
            <a:xfrm>
              <a:off x="3851275" y="264794"/>
              <a:ext cx="176214" cy="1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5" name="Straight Connector 117"/>
            <p:cNvSpPr/>
            <p:nvPr/>
          </p:nvSpPr>
          <p:spPr>
            <a:xfrm flipV="1">
              <a:off x="4097338" y="855663"/>
              <a:ext cx="176213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6" name="Straight Connector 118"/>
            <p:cNvSpPr/>
            <p:nvPr/>
          </p:nvSpPr>
          <p:spPr>
            <a:xfrm flipV="1">
              <a:off x="3676650" y="1250950"/>
              <a:ext cx="174626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29" name="Group 75"/>
            <p:cNvGrpSpPr/>
            <p:nvPr/>
          </p:nvGrpSpPr>
          <p:grpSpPr>
            <a:xfrm>
              <a:off x="3396361" y="131617"/>
              <a:ext cx="280307" cy="263237"/>
              <a:chOff x="0" y="0"/>
              <a:chExt cx="280306" cy="263235"/>
            </a:xfrm>
          </p:grpSpPr>
          <p:sp>
            <p:nvSpPr>
              <p:cNvPr id="527" name="Oval 147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28" name="Cross 148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532" name="Group 78"/>
            <p:cNvGrpSpPr/>
            <p:nvPr/>
          </p:nvGrpSpPr>
          <p:grpSpPr>
            <a:xfrm>
              <a:off x="2975903" y="592281"/>
              <a:ext cx="280307" cy="263237"/>
              <a:chOff x="0" y="0"/>
              <a:chExt cx="280306" cy="263235"/>
            </a:xfrm>
          </p:grpSpPr>
          <p:sp>
            <p:nvSpPr>
              <p:cNvPr id="530" name="Oval 145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31" name="Cross 146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535" name="Group 81"/>
            <p:cNvGrpSpPr/>
            <p:nvPr/>
          </p:nvGrpSpPr>
          <p:grpSpPr>
            <a:xfrm>
              <a:off x="3326284" y="921327"/>
              <a:ext cx="280307" cy="263236"/>
              <a:chOff x="0" y="0"/>
              <a:chExt cx="280306" cy="263235"/>
            </a:xfrm>
          </p:grpSpPr>
          <p:sp>
            <p:nvSpPr>
              <p:cNvPr id="533" name="Oval 143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34" name="Cross 144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538" name="Group 84"/>
            <p:cNvGrpSpPr/>
            <p:nvPr/>
          </p:nvGrpSpPr>
          <p:grpSpPr>
            <a:xfrm>
              <a:off x="3746742" y="460663"/>
              <a:ext cx="280307" cy="263237"/>
              <a:chOff x="0" y="0"/>
              <a:chExt cx="280306" cy="263235"/>
            </a:xfrm>
          </p:grpSpPr>
          <p:sp>
            <p:nvSpPr>
              <p:cNvPr id="536" name="Oval 141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37" name="Cross 142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541" name="Group 87"/>
            <p:cNvGrpSpPr/>
            <p:nvPr/>
          </p:nvGrpSpPr>
          <p:grpSpPr>
            <a:xfrm>
              <a:off x="4237276" y="197426"/>
              <a:ext cx="280307" cy="263237"/>
              <a:chOff x="0" y="0"/>
              <a:chExt cx="280306" cy="263235"/>
            </a:xfrm>
          </p:grpSpPr>
          <p:sp>
            <p:nvSpPr>
              <p:cNvPr id="539" name="Oval 139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40" name="Cross 140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544" name="Group 90"/>
            <p:cNvGrpSpPr/>
            <p:nvPr/>
          </p:nvGrpSpPr>
          <p:grpSpPr>
            <a:xfrm>
              <a:off x="4097123" y="1118754"/>
              <a:ext cx="280307" cy="263236"/>
              <a:chOff x="0" y="0"/>
              <a:chExt cx="280306" cy="263235"/>
            </a:xfrm>
          </p:grpSpPr>
          <p:sp>
            <p:nvSpPr>
              <p:cNvPr id="542" name="Oval 137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43" name="Cross 138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547" name="Group 93"/>
            <p:cNvGrpSpPr/>
            <p:nvPr/>
          </p:nvGrpSpPr>
          <p:grpSpPr>
            <a:xfrm>
              <a:off x="4587657" y="723899"/>
              <a:ext cx="280307" cy="263237"/>
              <a:chOff x="0" y="0"/>
              <a:chExt cx="280306" cy="263235"/>
            </a:xfrm>
          </p:grpSpPr>
          <p:sp>
            <p:nvSpPr>
              <p:cNvPr id="545" name="Oval 135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46" name="Cross 136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550" name="Group 96"/>
            <p:cNvGrpSpPr/>
            <p:nvPr/>
          </p:nvGrpSpPr>
          <p:grpSpPr>
            <a:xfrm>
              <a:off x="5148267" y="197426"/>
              <a:ext cx="280307" cy="263237"/>
              <a:chOff x="0" y="0"/>
              <a:chExt cx="280306" cy="263235"/>
            </a:xfrm>
          </p:grpSpPr>
          <p:sp>
            <p:nvSpPr>
              <p:cNvPr id="548" name="Oval 133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49" name="Cross 134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553" name="Group 99"/>
            <p:cNvGrpSpPr/>
            <p:nvPr/>
          </p:nvGrpSpPr>
          <p:grpSpPr>
            <a:xfrm>
              <a:off x="5078190" y="1052946"/>
              <a:ext cx="280307" cy="263236"/>
              <a:chOff x="0" y="0"/>
              <a:chExt cx="280306" cy="263235"/>
            </a:xfrm>
          </p:grpSpPr>
          <p:sp>
            <p:nvSpPr>
              <p:cNvPr id="551" name="Oval 131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52" name="Cross 132"/>
              <p:cNvSpPr/>
              <p:nvPr/>
            </p:nvSpPr>
            <p:spPr>
              <a:xfrm>
                <a:off x="70076" y="70196"/>
                <a:ext cx="140153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554" name="Rectangle 150"/>
            <p:cNvSpPr/>
            <p:nvPr/>
          </p:nvSpPr>
          <p:spPr>
            <a:xfrm>
              <a:off x="-1" y="0"/>
              <a:ext cx="2803050" cy="14478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557" name="Group 31"/>
            <p:cNvGrpSpPr/>
            <p:nvPr/>
          </p:nvGrpSpPr>
          <p:grpSpPr>
            <a:xfrm>
              <a:off x="350380" y="197426"/>
              <a:ext cx="280307" cy="263237"/>
              <a:chOff x="0" y="0"/>
              <a:chExt cx="280306" cy="263235"/>
            </a:xfrm>
          </p:grpSpPr>
          <p:sp>
            <p:nvSpPr>
              <p:cNvPr id="555" name="Oval 185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56" name="Straight Connector 186"/>
              <p:cNvSpPr/>
              <p:nvPr/>
            </p:nvSpPr>
            <p:spPr>
              <a:xfrm flipV="1">
                <a:off x="54432" y="131186"/>
                <a:ext cx="173037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60" name="Group 34"/>
            <p:cNvGrpSpPr/>
            <p:nvPr/>
          </p:nvGrpSpPr>
          <p:grpSpPr>
            <a:xfrm>
              <a:off x="700761" y="789708"/>
              <a:ext cx="280307" cy="263237"/>
              <a:chOff x="0" y="0"/>
              <a:chExt cx="280306" cy="263235"/>
            </a:xfrm>
          </p:grpSpPr>
          <p:sp>
            <p:nvSpPr>
              <p:cNvPr id="558" name="Oval 183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59" name="Straight Connector 184"/>
              <p:cNvSpPr/>
              <p:nvPr/>
            </p:nvSpPr>
            <p:spPr>
              <a:xfrm flipV="1">
                <a:off x="51712" y="131041"/>
                <a:ext cx="174626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63" name="Group 37"/>
            <p:cNvGrpSpPr/>
            <p:nvPr/>
          </p:nvGrpSpPr>
          <p:grpSpPr>
            <a:xfrm>
              <a:off x="2382591" y="526472"/>
              <a:ext cx="280307" cy="263237"/>
              <a:chOff x="0" y="0"/>
              <a:chExt cx="280306" cy="263235"/>
            </a:xfrm>
          </p:grpSpPr>
          <p:sp>
            <p:nvSpPr>
              <p:cNvPr id="561" name="Oval 181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62" name="Straight Connector 182"/>
              <p:cNvSpPr/>
              <p:nvPr/>
            </p:nvSpPr>
            <p:spPr>
              <a:xfrm>
                <a:off x="52632" y="133610"/>
                <a:ext cx="173038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66" name="Group 40"/>
            <p:cNvGrpSpPr/>
            <p:nvPr/>
          </p:nvGrpSpPr>
          <p:grpSpPr>
            <a:xfrm>
              <a:off x="2032210" y="921327"/>
              <a:ext cx="280307" cy="263236"/>
              <a:chOff x="0" y="0"/>
              <a:chExt cx="280306" cy="263235"/>
            </a:xfrm>
          </p:grpSpPr>
          <p:sp>
            <p:nvSpPr>
              <p:cNvPr id="564" name="Oval 179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65" name="Straight Connector 180"/>
              <p:cNvSpPr/>
              <p:nvPr/>
            </p:nvSpPr>
            <p:spPr>
              <a:xfrm flipV="1">
                <a:off x="52177" y="131186"/>
                <a:ext cx="174626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69" name="Group 43"/>
            <p:cNvGrpSpPr/>
            <p:nvPr/>
          </p:nvGrpSpPr>
          <p:grpSpPr>
            <a:xfrm>
              <a:off x="1681829" y="526472"/>
              <a:ext cx="280307" cy="263237"/>
              <a:chOff x="0" y="0"/>
              <a:chExt cx="280306" cy="263235"/>
            </a:xfrm>
          </p:grpSpPr>
          <p:sp>
            <p:nvSpPr>
              <p:cNvPr id="567" name="Oval 177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68" name="Straight Connector 178"/>
              <p:cNvSpPr/>
              <p:nvPr/>
            </p:nvSpPr>
            <p:spPr>
              <a:xfrm>
                <a:off x="53307" y="133610"/>
                <a:ext cx="174626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72" name="Group 46"/>
            <p:cNvGrpSpPr/>
            <p:nvPr/>
          </p:nvGrpSpPr>
          <p:grpSpPr>
            <a:xfrm>
              <a:off x="1051142" y="329045"/>
              <a:ext cx="280307" cy="263237"/>
              <a:chOff x="0" y="0"/>
              <a:chExt cx="280306" cy="263235"/>
            </a:xfrm>
          </p:grpSpPr>
          <p:sp>
            <p:nvSpPr>
              <p:cNvPr id="570" name="Oval 175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71" name="Straight Connector 176"/>
              <p:cNvSpPr/>
              <p:nvPr/>
            </p:nvSpPr>
            <p:spPr>
              <a:xfrm>
                <a:off x="53757" y="134186"/>
                <a:ext cx="173038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75" name="Group 49"/>
            <p:cNvGrpSpPr/>
            <p:nvPr/>
          </p:nvGrpSpPr>
          <p:grpSpPr>
            <a:xfrm>
              <a:off x="140151" y="1052946"/>
              <a:ext cx="280307" cy="263236"/>
              <a:chOff x="0" y="0"/>
              <a:chExt cx="280306" cy="263235"/>
            </a:xfrm>
          </p:grpSpPr>
          <p:sp>
            <p:nvSpPr>
              <p:cNvPr id="573" name="Oval 173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74" name="Straight Connector 174"/>
              <p:cNvSpPr/>
              <p:nvPr/>
            </p:nvSpPr>
            <p:spPr>
              <a:xfrm>
                <a:off x="51936" y="134186"/>
                <a:ext cx="174626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78" name="Group 52"/>
            <p:cNvGrpSpPr/>
            <p:nvPr/>
          </p:nvGrpSpPr>
          <p:grpSpPr>
            <a:xfrm>
              <a:off x="1331447" y="987136"/>
              <a:ext cx="280307" cy="263236"/>
              <a:chOff x="0" y="0"/>
              <a:chExt cx="280306" cy="263235"/>
            </a:xfrm>
          </p:grpSpPr>
          <p:sp>
            <p:nvSpPr>
              <p:cNvPr id="576" name="Oval 171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77" name="Straight Connector 172"/>
              <p:cNvSpPr/>
              <p:nvPr/>
            </p:nvSpPr>
            <p:spPr>
              <a:xfrm flipV="1">
                <a:off x="52852" y="132052"/>
                <a:ext cx="174626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81" name="Group 55"/>
            <p:cNvGrpSpPr/>
            <p:nvPr/>
          </p:nvGrpSpPr>
          <p:grpSpPr>
            <a:xfrm>
              <a:off x="2102286" y="65808"/>
              <a:ext cx="280307" cy="263237"/>
              <a:chOff x="0" y="0"/>
              <a:chExt cx="280306" cy="263235"/>
            </a:xfrm>
          </p:grpSpPr>
          <p:sp>
            <p:nvSpPr>
              <p:cNvPr id="579" name="Oval 169"/>
              <p:cNvSpPr/>
              <p:nvPr/>
            </p:nvSpPr>
            <p:spPr>
              <a:xfrm>
                <a:off x="-1" y="0"/>
                <a:ext cx="280308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580" name="Straight Connector 170"/>
              <p:cNvSpPr/>
              <p:nvPr/>
            </p:nvSpPr>
            <p:spPr>
              <a:xfrm flipV="1">
                <a:off x="51951" y="131041"/>
                <a:ext cx="174626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582" name="Cross 163"/>
            <p:cNvSpPr/>
            <p:nvPr/>
          </p:nvSpPr>
          <p:spPr>
            <a:xfrm>
              <a:off x="1611753" y="197426"/>
              <a:ext cx="140153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83" name="Cross 164"/>
            <p:cNvSpPr/>
            <p:nvPr/>
          </p:nvSpPr>
          <p:spPr>
            <a:xfrm>
              <a:off x="1681829" y="1184564"/>
              <a:ext cx="140153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84" name="Cross 165"/>
            <p:cNvSpPr/>
            <p:nvPr/>
          </p:nvSpPr>
          <p:spPr>
            <a:xfrm>
              <a:off x="1331447" y="723899"/>
              <a:ext cx="140153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85" name="Cross 166"/>
            <p:cNvSpPr/>
            <p:nvPr/>
          </p:nvSpPr>
          <p:spPr>
            <a:xfrm>
              <a:off x="770837" y="394853"/>
              <a:ext cx="140153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86" name="Cross 167"/>
            <p:cNvSpPr/>
            <p:nvPr/>
          </p:nvSpPr>
          <p:spPr>
            <a:xfrm>
              <a:off x="910990" y="1184564"/>
              <a:ext cx="140153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87" name="Cross 168"/>
            <p:cNvSpPr/>
            <p:nvPr/>
          </p:nvSpPr>
          <p:spPr>
            <a:xfrm>
              <a:off x="420456" y="789708"/>
              <a:ext cx="140153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88" name="Left Arrow 157"/>
            <p:cNvSpPr/>
            <p:nvPr/>
          </p:nvSpPr>
          <p:spPr>
            <a:xfrm>
              <a:off x="2382592" y="987136"/>
              <a:ext cx="840914" cy="197428"/>
            </a:xfrm>
            <a:prstGeom prst="leftArrow">
              <a:avLst>
                <a:gd name="adj1" fmla="val 50000"/>
                <a:gd name="adj2" fmla="val 49988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89" name="Left Arrow 158"/>
            <p:cNvSpPr/>
            <p:nvPr/>
          </p:nvSpPr>
          <p:spPr>
            <a:xfrm>
              <a:off x="2424637" y="131617"/>
              <a:ext cx="910993" cy="197428"/>
            </a:xfrm>
            <a:prstGeom prst="leftArrow">
              <a:avLst>
                <a:gd name="adj1" fmla="val 50000"/>
                <a:gd name="adj2" fmla="val 50010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90" name="Left Arrow 159"/>
            <p:cNvSpPr/>
            <p:nvPr/>
          </p:nvSpPr>
          <p:spPr>
            <a:xfrm>
              <a:off x="2667567" y="592281"/>
              <a:ext cx="280307" cy="197428"/>
            </a:xfrm>
            <a:prstGeom prst="leftArrow">
              <a:avLst>
                <a:gd name="adj1" fmla="val 50000"/>
                <a:gd name="adj2" fmla="val 4999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DEFFFF"/>
                </a:solidFill>
              </a:defRPr>
            </a:lvl1pPr>
          </a:lstStyle>
          <a:p>
            <a:r>
              <a:t>NOW add light to knock electrons out of background silicon:</a:t>
            </a:r>
          </a:p>
        </p:txBody>
      </p:sp>
      <p:grpSp>
        <p:nvGrpSpPr>
          <p:cNvPr id="668" name="Group 167"/>
          <p:cNvGrpSpPr/>
          <p:nvPr/>
        </p:nvGrpSpPr>
        <p:grpSpPr>
          <a:xfrm>
            <a:off x="152399" y="838200"/>
            <a:ext cx="5334002" cy="1447800"/>
            <a:chOff x="0" y="0"/>
            <a:chExt cx="5334000" cy="1447800"/>
          </a:xfrm>
        </p:grpSpPr>
        <p:sp>
          <p:nvSpPr>
            <p:cNvPr id="594" name="Rectangle 112"/>
            <p:cNvSpPr/>
            <p:nvPr/>
          </p:nvSpPr>
          <p:spPr>
            <a:xfrm flipH="1">
              <a:off x="2682467" y="0"/>
              <a:ext cx="2651534" cy="14478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595" name="Straight Connector 160"/>
            <p:cNvSpPr/>
            <p:nvPr/>
          </p:nvSpPr>
          <p:spPr>
            <a:xfrm flipV="1">
              <a:off x="4743450" y="790575"/>
              <a:ext cx="163514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6" name="Straight Connector 161"/>
            <p:cNvSpPr/>
            <p:nvPr/>
          </p:nvSpPr>
          <p:spPr>
            <a:xfrm flipV="1">
              <a:off x="4438650" y="395287"/>
              <a:ext cx="166689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7" name="Straight Connector 162"/>
            <p:cNvSpPr/>
            <p:nvPr/>
          </p:nvSpPr>
          <p:spPr>
            <a:xfrm flipV="1">
              <a:off x="4340225" y="1316038"/>
              <a:ext cx="165101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8" name="Straight Connector 163"/>
            <p:cNvSpPr/>
            <p:nvPr/>
          </p:nvSpPr>
          <p:spPr>
            <a:xfrm>
              <a:off x="3643313" y="264794"/>
              <a:ext cx="166688" cy="1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9" name="Straight Connector 164"/>
            <p:cNvSpPr/>
            <p:nvPr/>
          </p:nvSpPr>
          <p:spPr>
            <a:xfrm flipV="1">
              <a:off x="3876675" y="855663"/>
              <a:ext cx="165101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0" name="Straight Connector 165"/>
            <p:cNvSpPr/>
            <p:nvPr/>
          </p:nvSpPr>
          <p:spPr>
            <a:xfrm flipV="1">
              <a:off x="3478213" y="1250950"/>
              <a:ext cx="165101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1" name="Straight Connector 166"/>
            <p:cNvSpPr/>
            <p:nvPr/>
          </p:nvSpPr>
          <p:spPr>
            <a:xfrm flipV="1">
              <a:off x="3211513" y="657224"/>
              <a:ext cx="166688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04" name="Group 75"/>
            <p:cNvGrpSpPr/>
            <p:nvPr/>
          </p:nvGrpSpPr>
          <p:grpSpPr>
            <a:xfrm>
              <a:off x="3212774" y="131617"/>
              <a:ext cx="265155" cy="263237"/>
              <a:chOff x="0" y="0"/>
              <a:chExt cx="265153" cy="263235"/>
            </a:xfrm>
          </p:grpSpPr>
          <p:sp>
            <p:nvSpPr>
              <p:cNvPr id="602" name="Oval 147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03" name="Cross 148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07" name="Group 78"/>
            <p:cNvGrpSpPr/>
            <p:nvPr/>
          </p:nvGrpSpPr>
          <p:grpSpPr>
            <a:xfrm>
              <a:off x="2815043" y="592281"/>
              <a:ext cx="265155" cy="263237"/>
              <a:chOff x="0" y="0"/>
              <a:chExt cx="265153" cy="263235"/>
            </a:xfrm>
          </p:grpSpPr>
          <p:sp>
            <p:nvSpPr>
              <p:cNvPr id="605" name="Oval 145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06" name="Cross 146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10" name="Group 81"/>
            <p:cNvGrpSpPr/>
            <p:nvPr/>
          </p:nvGrpSpPr>
          <p:grpSpPr>
            <a:xfrm>
              <a:off x="3146485" y="921327"/>
              <a:ext cx="265155" cy="263236"/>
              <a:chOff x="0" y="0"/>
              <a:chExt cx="265153" cy="263235"/>
            </a:xfrm>
          </p:grpSpPr>
          <p:sp>
            <p:nvSpPr>
              <p:cNvPr id="608" name="Oval 143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09" name="Cross 144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13" name="Group 84"/>
            <p:cNvGrpSpPr/>
            <p:nvPr/>
          </p:nvGrpSpPr>
          <p:grpSpPr>
            <a:xfrm>
              <a:off x="3544216" y="460663"/>
              <a:ext cx="265155" cy="263237"/>
              <a:chOff x="0" y="0"/>
              <a:chExt cx="265153" cy="263235"/>
            </a:xfrm>
          </p:grpSpPr>
          <p:sp>
            <p:nvSpPr>
              <p:cNvPr id="611" name="Oval 141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12" name="Cross 142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16" name="Group 87"/>
            <p:cNvGrpSpPr/>
            <p:nvPr/>
          </p:nvGrpSpPr>
          <p:grpSpPr>
            <a:xfrm>
              <a:off x="4008234" y="197426"/>
              <a:ext cx="265155" cy="263237"/>
              <a:chOff x="0" y="0"/>
              <a:chExt cx="265153" cy="263235"/>
            </a:xfrm>
          </p:grpSpPr>
          <p:sp>
            <p:nvSpPr>
              <p:cNvPr id="614" name="Oval 139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15" name="Cross 140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19" name="Group 90"/>
            <p:cNvGrpSpPr/>
            <p:nvPr/>
          </p:nvGrpSpPr>
          <p:grpSpPr>
            <a:xfrm>
              <a:off x="3875657" y="1118754"/>
              <a:ext cx="265155" cy="263236"/>
              <a:chOff x="0" y="0"/>
              <a:chExt cx="265153" cy="263235"/>
            </a:xfrm>
          </p:grpSpPr>
          <p:sp>
            <p:nvSpPr>
              <p:cNvPr id="617" name="Oval 137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18" name="Cross 138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22" name="Group 93"/>
            <p:cNvGrpSpPr/>
            <p:nvPr/>
          </p:nvGrpSpPr>
          <p:grpSpPr>
            <a:xfrm>
              <a:off x="4339675" y="723899"/>
              <a:ext cx="265155" cy="263237"/>
              <a:chOff x="0" y="0"/>
              <a:chExt cx="265153" cy="263235"/>
            </a:xfrm>
          </p:grpSpPr>
          <p:sp>
            <p:nvSpPr>
              <p:cNvPr id="620" name="Oval 135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21" name="Cross 136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25" name="Group 96"/>
            <p:cNvGrpSpPr/>
            <p:nvPr/>
          </p:nvGrpSpPr>
          <p:grpSpPr>
            <a:xfrm>
              <a:off x="4869982" y="197426"/>
              <a:ext cx="265155" cy="263237"/>
              <a:chOff x="0" y="0"/>
              <a:chExt cx="265153" cy="263235"/>
            </a:xfrm>
          </p:grpSpPr>
          <p:sp>
            <p:nvSpPr>
              <p:cNvPr id="623" name="Oval 133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24" name="Cross 134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28" name="Group 99"/>
            <p:cNvGrpSpPr/>
            <p:nvPr/>
          </p:nvGrpSpPr>
          <p:grpSpPr>
            <a:xfrm>
              <a:off x="4803693" y="1052946"/>
              <a:ext cx="265155" cy="263236"/>
              <a:chOff x="0" y="0"/>
              <a:chExt cx="265153" cy="263235"/>
            </a:xfrm>
          </p:grpSpPr>
          <p:sp>
            <p:nvSpPr>
              <p:cNvPr id="626" name="Oval 131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27" name="Cross 132"/>
              <p:cNvSpPr/>
              <p:nvPr/>
            </p:nvSpPr>
            <p:spPr>
              <a:xfrm>
                <a:off x="66288" y="70196"/>
                <a:ext cx="132577" cy="131619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629" name="Rectangle 150"/>
            <p:cNvSpPr/>
            <p:nvPr/>
          </p:nvSpPr>
          <p:spPr>
            <a:xfrm>
              <a:off x="-1" y="0"/>
              <a:ext cx="2651534" cy="14478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632" name="Group 31"/>
            <p:cNvGrpSpPr/>
            <p:nvPr/>
          </p:nvGrpSpPr>
          <p:grpSpPr>
            <a:xfrm>
              <a:off x="331441" y="197426"/>
              <a:ext cx="265155" cy="263237"/>
              <a:chOff x="0" y="0"/>
              <a:chExt cx="265153" cy="263235"/>
            </a:xfrm>
          </p:grpSpPr>
          <p:sp>
            <p:nvSpPr>
              <p:cNvPr id="630" name="Oval 185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31" name="Straight Connector 221"/>
              <p:cNvSpPr/>
              <p:nvPr/>
            </p:nvSpPr>
            <p:spPr>
              <a:xfrm flipV="1">
                <a:off x="51146" y="131186"/>
                <a:ext cx="165101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35" name="Group 34"/>
            <p:cNvGrpSpPr/>
            <p:nvPr/>
          </p:nvGrpSpPr>
          <p:grpSpPr>
            <a:xfrm>
              <a:off x="662882" y="789708"/>
              <a:ext cx="265155" cy="263237"/>
              <a:chOff x="0" y="0"/>
              <a:chExt cx="265153" cy="263235"/>
            </a:xfrm>
          </p:grpSpPr>
          <p:sp>
            <p:nvSpPr>
              <p:cNvPr id="633" name="Oval 183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34" name="Straight Connector 219"/>
              <p:cNvSpPr/>
              <p:nvPr/>
            </p:nvSpPr>
            <p:spPr>
              <a:xfrm flipV="1">
                <a:off x="49904" y="131041"/>
                <a:ext cx="165101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38" name="Group 37"/>
            <p:cNvGrpSpPr/>
            <p:nvPr/>
          </p:nvGrpSpPr>
          <p:grpSpPr>
            <a:xfrm>
              <a:off x="2253802" y="526472"/>
              <a:ext cx="265155" cy="263237"/>
              <a:chOff x="0" y="0"/>
              <a:chExt cx="265153" cy="263235"/>
            </a:xfrm>
          </p:grpSpPr>
          <p:sp>
            <p:nvSpPr>
              <p:cNvPr id="636" name="Oval 181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37" name="Straight Connector 217"/>
              <p:cNvSpPr/>
              <p:nvPr/>
            </p:nvSpPr>
            <p:spPr>
              <a:xfrm>
                <a:off x="51247" y="133610"/>
                <a:ext cx="163513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41" name="Group 40"/>
            <p:cNvGrpSpPr/>
            <p:nvPr/>
          </p:nvGrpSpPr>
          <p:grpSpPr>
            <a:xfrm>
              <a:off x="1922360" y="921327"/>
              <a:ext cx="265155" cy="263236"/>
              <a:chOff x="0" y="0"/>
              <a:chExt cx="265153" cy="263235"/>
            </a:xfrm>
          </p:grpSpPr>
          <p:sp>
            <p:nvSpPr>
              <p:cNvPr id="639" name="Oval 179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40" name="Straight Connector 215"/>
              <p:cNvSpPr/>
              <p:nvPr/>
            </p:nvSpPr>
            <p:spPr>
              <a:xfrm flipV="1">
                <a:off x="49314" y="131186"/>
                <a:ext cx="165101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44" name="Group 43"/>
            <p:cNvGrpSpPr/>
            <p:nvPr/>
          </p:nvGrpSpPr>
          <p:grpSpPr>
            <a:xfrm>
              <a:off x="1590919" y="526472"/>
              <a:ext cx="265155" cy="263237"/>
              <a:chOff x="0" y="0"/>
              <a:chExt cx="265153" cy="263235"/>
            </a:xfrm>
          </p:grpSpPr>
          <p:sp>
            <p:nvSpPr>
              <p:cNvPr id="642" name="Oval 177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43" name="Straight Connector 213"/>
              <p:cNvSpPr/>
              <p:nvPr/>
            </p:nvSpPr>
            <p:spPr>
              <a:xfrm>
                <a:off x="50554" y="133610"/>
                <a:ext cx="165101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47" name="Group 46"/>
            <p:cNvGrpSpPr/>
            <p:nvPr/>
          </p:nvGrpSpPr>
          <p:grpSpPr>
            <a:xfrm>
              <a:off x="994324" y="329045"/>
              <a:ext cx="265155" cy="263237"/>
              <a:chOff x="0" y="0"/>
              <a:chExt cx="265153" cy="263235"/>
            </a:xfrm>
          </p:grpSpPr>
          <p:sp>
            <p:nvSpPr>
              <p:cNvPr id="645" name="Oval 175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46" name="Straight Connector 211"/>
              <p:cNvSpPr/>
              <p:nvPr/>
            </p:nvSpPr>
            <p:spPr>
              <a:xfrm>
                <a:off x="50250" y="134186"/>
                <a:ext cx="163513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0" name="Group 49"/>
            <p:cNvGrpSpPr/>
            <p:nvPr/>
          </p:nvGrpSpPr>
          <p:grpSpPr>
            <a:xfrm>
              <a:off x="132575" y="1052946"/>
              <a:ext cx="265155" cy="263236"/>
              <a:chOff x="0" y="0"/>
              <a:chExt cx="265153" cy="263235"/>
            </a:xfrm>
          </p:grpSpPr>
          <p:sp>
            <p:nvSpPr>
              <p:cNvPr id="648" name="Oval 173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49" name="Straight Connector 209"/>
              <p:cNvSpPr/>
              <p:nvPr/>
            </p:nvSpPr>
            <p:spPr>
              <a:xfrm>
                <a:off x="49986" y="134186"/>
                <a:ext cx="165101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3" name="Group 52"/>
            <p:cNvGrpSpPr/>
            <p:nvPr/>
          </p:nvGrpSpPr>
          <p:grpSpPr>
            <a:xfrm>
              <a:off x="1259477" y="987136"/>
              <a:ext cx="265155" cy="263236"/>
              <a:chOff x="0" y="0"/>
              <a:chExt cx="265153" cy="263235"/>
            </a:xfrm>
          </p:grpSpPr>
          <p:sp>
            <p:nvSpPr>
              <p:cNvPr id="651" name="Oval 171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52" name="Straight Connector 207"/>
              <p:cNvSpPr/>
              <p:nvPr/>
            </p:nvSpPr>
            <p:spPr>
              <a:xfrm flipV="1">
                <a:off x="50210" y="132052"/>
                <a:ext cx="163512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6" name="Group 55"/>
            <p:cNvGrpSpPr/>
            <p:nvPr/>
          </p:nvGrpSpPr>
          <p:grpSpPr>
            <a:xfrm>
              <a:off x="1988649" y="65808"/>
              <a:ext cx="265155" cy="263237"/>
              <a:chOff x="0" y="0"/>
              <a:chExt cx="265153" cy="263235"/>
            </a:xfrm>
          </p:grpSpPr>
          <p:sp>
            <p:nvSpPr>
              <p:cNvPr id="654" name="Oval 169"/>
              <p:cNvSpPr/>
              <p:nvPr/>
            </p:nvSpPr>
            <p:spPr>
              <a:xfrm>
                <a:off x="0" y="0"/>
                <a:ext cx="265154" cy="263236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55" name="Straight Connector 205"/>
              <p:cNvSpPr/>
              <p:nvPr/>
            </p:nvSpPr>
            <p:spPr>
              <a:xfrm flipV="1">
                <a:off x="51288" y="131041"/>
                <a:ext cx="163512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657" name="Cross 163"/>
            <p:cNvSpPr/>
            <p:nvPr/>
          </p:nvSpPr>
          <p:spPr>
            <a:xfrm>
              <a:off x="1524631" y="197426"/>
              <a:ext cx="132577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58" name="Cross 164"/>
            <p:cNvSpPr/>
            <p:nvPr/>
          </p:nvSpPr>
          <p:spPr>
            <a:xfrm>
              <a:off x="1590919" y="1184564"/>
              <a:ext cx="132577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59" name="Cross 165"/>
            <p:cNvSpPr/>
            <p:nvPr/>
          </p:nvSpPr>
          <p:spPr>
            <a:xfrm>
              <a:off x="1259477" y="723899"/>
              <a:ext cx="132577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60" name="Cross 166"/>
            <p:cNvSpPr/>
            <p:nvPr/>
          </p:nvSpPr>
          <p:spPr>
            <a:xfrm>
              <a:off x="729170" y="394853"/>
              <a:ext cx="132577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61" name="Cross 167"/>
            <p:cNvSpPr/>
            <p:nvPr/>
          </p:nvSpPr>
          <p:spPr>
            <a:xfrm>
              <a:off x="861748" y="1184564"/>
              <a:ext cx="132577" cy="131619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62" name="Cross 168"/>
            <p:cNvSpPr/>
            <p:nvPr/>
          </p:nvSpPr>
          <p:spPr>
            <a:xfrm>
              <a:off x="397729" y="789708"/>
              <a:ext cx="132577" cy="13162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63" name="Left Arrow 157"/>
            <p:cNvSpPr/>
            <p:nvPr/>
          </p:nvSpPr>
          <p:spPr>
            <a:xfrm>
              <a:off x="2253802" y="987136"/>
              <a:ext cx="795461" cy="197428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64" name="Left Arrow 158"/>
            <p:cNvSpPr/>
            <p:nvPr/>
          </p:nvSpPr>
          <p:spPr>
            <a:xfrm>
              <a:off x="2293575" y="131617"/>
              <a:ext cx="861751" cy="197428"/>
            </a:xfrm>
            <a:prstGeom prst="leftArrow">
              <a:avLst>
                <a:gd name="adj1" fmla="val 50000"/>
                <a:gd name="adj2" fmla="val 49994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65" name="Left Arrow 159"/>
            <p:cNvSpPr/>
            <p:nvPr/>
          </p:nvSpPr>
          <p:spPr>
            <a:xfrm>
              <a:off x="2523374" y="592281"/>
              <a:ext cx="265155" cy="197428"/>
            </a:xfrm>
            <a:prstGeom prst="leftArrow">
              <a:avLst>
                <a:gd name="adj1" fmla="val 50000"/>
                <a:gd name="adj2" fmla="val 49997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66" name="Rectangle 240"/>
            <p:cNvSpPr/>
            <p:nvPr/>
          </p:nvSpPr>
          <p:spPr>
            <a:xfrm>
              <a:off x="5049520" y="651509"/>
              <a:ext cx="213361" cy="72391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67" name="Cross 29"/>
            <p:cNvSpPr/>
            <p:nvPr/>
          </p:nvSpPr>
          <p:spPr>
            <a:xfrm>
              <a:off x="5085080" y="796289"/>
              <a:ext cx="142241" cy="144782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  <p:sp>
        <p:nvSpPr>
          <p:cNvPr id="669" name="Left Arrow 247"/>
          <p:cNvSpPr/>
          <p:nvPr/>
        </p:nvSpPr>
        <p:spPr>
          <a:xfrm>
            <a:off x="5562600" y="990600"/>
            <a:ext cx="533400" cy="1066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9933"/>
          </a:solidFill>
          <a:ln w="12700">
            <a:solidFill>
              <a:srgbClr val="FF9933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670" name="Subtitle 248"/>
          <p:cNvSpPr txBox="1">
            <a:spLocks noGrp="1"/>
          </p:cNvSpPr>
          <p:nvPr>
            <p:ph type="body" sz="quarter" idx="1"/>
          </p:nvPr>
        </p:nvSpPr>
        <p:spPr>
          <a:xfrm>
            <a:off x="7239000" y="990600"/>
            <a:ext cx="1600200" cy="1219200"/>
          </a:xfrm>
          <a:prstGeom prst="rect">
            <a:avLst/>
          </a:prstGeom>
        </p:spPr>
        <p:txBody>
          <a:bodyPr/>
          <a:lstStyle/>
          <a:p>
            <a:r>
              <a:t>								</a:t>
            </a:r>
          </a:p>
        </p:txBody>
      </p:sp>
      <p:sp>
        <p:nvSpPr>
          <p:cNvPr id="671" name="Rectangle 3"/>
          <p:cNvSpPr txBox="1"/>
          <p:nvPr/>
        </p:nvSpPr>
        <p:spPr>
          <a:xfrm>
            <a:off x="304800" y="2514600"/>
            <a:ext cx="8534400" cy="487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New electron and hole can both wander, but if reach "junction:"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2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1800" b="0">
                <a:solidFill>
                  <a:srgbClr val="FFD11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"Built-in" electric field </a:t>
            </a:r>
            <a:r>
              <a:rPr b="1"/>
              <a:t>traps new electron on right</a:t>
            </a:r>
            <a:r>
              <a:t>, but </a:t>
            </a:r>
            <a:r>
              <a:rPr b="1"/>
              <a:t>propels hole to left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If instead created on left, hole trapped on left, but electron swept to right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defRPr sz="600" b="0">
                <a:solidFill>
                  <a:srgbClr val="CC33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180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= A CHARGE PUMP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(BTW this is also a </a:t>
            </a:r>
            <a:r>
              <a:rPr b="1"/>
              <a:t>DIODE</a:t>
            </a:r>
            <a:r>
              <a:t>: Can only force current through it in </a:t>
            </a:r>
            <a:r>
              <a:rPr b="1"/>
              <a:t>ONE</a:t>
            </a:r>
            <a:r>
              <a:t> direction)</a:t>
            </a:r>
            <a:endParaRPr sz="1600"/>
          </a:p>
          <a:p>
            <a:pPr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</p:txBody>
      </p:sp>
      <p:sp>
        <p:nvSpPr>
          <p:cNvPr id="672" name="Rectangle 3"/>
          <p:cNvSpPr txBox="1"/>
          <p:nvPr/>
        </p:nvSpPr>
        <p:spPr>
          <a:xfrm>
            <a:off x="6019800" y="914400"/>
            <a:ext cx="3124200" cy="128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Light photon knocks an electron out of a bond, creating a 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wandering electron + hole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500" b="0">
                <a:solidFill>
                  <a:srgbClr val="CC33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300"/>
              </a:spcBef>
              <a:defRPr sz="1600" b="0">
                <a:solidFill>
                  <a:srgbClr val="FFCD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(traveling together ="exciton")</a:t>
            </a:r>
          </a:p>
        </p:txBody>
      </p:sp>
      <p:grpSp>
        <p:nvGrpSpPr>
          <p:cNvPr id="752" name="Group 168"/>
          <p:cNvGrpSpPr/>
          <p:nvPr/>
        </p:nvGrpSpPr>
        <p:grpSpPr>
          <a:xfrm>
            <a:off x="1219200" y="3124200"/>
            <a:ext cx="5562600" cy="1524000"/>
            <a:chOff x="0" y="0"/>
            <a:chExt cx="5562599" cy="1524000"/>
          </a:xfrm>
        </p:grpSpPr>
        <p:sp>
          <p:nvSpPr>
            <p:cNvPr id="673" name="Rectangle 112"/>
            <p:cNvSpPr/>
            <p:nvPr/>
          </p:nvSpPr>
          <p:spPr>
            <a:xfrm flipH="1">
              <a:off x="2797430" y="0"/>
              <a:ext cx="2765170" cy="15240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674" name="Straight Connector 254"/>
            <p:cNvSpPr/>
            <p:nvPr/>
          </p:nvSpPr>
          <p:spPr>
            <a:xfrm flipV="1">
              <a:off x="4946650" y="831850"/>
              <a:ext cx="171451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5" name="Straight Connector 255"/>
            <p:cNvSpPr/>
            <p:nvPr/>
          </p:nvSpPr>
          <p:spPr>
            <a:xfrm flipV="1">
              <a:off x="4629150" y="415924"/>
              <a:ext cx="173039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6" name="Straight Connector 256"/>
            <p:cNvSpPr/>
            <p:nvPr/>
          </p:nvSpPr>
          <p:spPr>
            <a:xfrm flipV="1">
              <a:off x="4525963" y="1385888"/>
              <a:ext cx="173038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7" name="Straight Connector 257"/>
            <p:cNvSpPr/>
            <p:nvPr/>
          </p:nvSpPr>
          <p:spPr>
            <a:xfrm>
              <a:off x="3798888" y="279082"/>
              <a:ext cx="173038" cy="1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8" name="Straight Connector 258"/>
            <p:cNvSpPr/>
            <p:nvPr/>
          </p:nvSpPr>
          <p:spPr>
            <a:xfrm flipV="1">
              <a:off x="4041775" y="900113"/>
              <a:ext cx="173039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9" name="Straight Connector 259"/>
            <p:cNvSpPr/>
            <p:nvPr/>
          </p:nvSpPr>
          <p:spPr>
            <a:xfrm flipV="1">
              <a:off x="3625850" y="1316038"/>
              <a:ext cx="173039" cy="1588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0" name="Straight Connector 260"/>
            <p:cNvSpPr/>
            <p:nvPr/>
          </p:nvSpPr>
          <p:spPr>
            <a:xfrm flipV="1">
              <a:off x="3349625" y="692149"/>
              <a:ext cx="173039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83" name="Group 75"/>
            <p:cNvGrpSpPr/>
            <p:nvPr/>
          </p:nvGrpSpPr>
          <p:grpSpPr>
            <a:xfrm>
              <a:off x="3350463" y="138544"/>
              <a:ext cx="276519" cy="277093"/>
              <a:chOff x="0" y="0"/>
              <a:chExt cx="276518" cy="277092"/>
            </a:xfrm>
          </p:grpSpPr>
          <p:sp>
            <p:nvSpPr>
              <p:cNvPr id="681" name="Oval 147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82" name="Cross 148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86" name="Group 78"/>
            <p:cNvGrpSpPr/>
            <p:nvPr/>
          </p:nvGrpSpPr>
          <p:grpSpPr>
            <a:xfrm>
              <a:off x="2935687" y="623454"/>
              <a:ext cx="276519" cy="277093"/>
              <a:chOff x="0" y="0"/>
              <a:chExt cx="276518" cy="277092"/>
            </a:xfrm>
          </p:grpSpPr>
          <p:sp>
            <p:nvSpPr>
              <p:cNvPr id="684" name="Oval 145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85" name="Cross 146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89" name="Group 81"/>
            <p:cNvGrpSpPr/>
            <p:nvPr/>
          </p:nvGrpSpPr>
          <p:grpSpPr>
            <a:xfrm>
              <a:off x="3281333" y="969818"/>
              <a:ext cx="276519" cy="277093"/>
              <a:chOff x="0" y="0"/>
              <a:chExt cx="276518" cy="277092"/>
            </a:xfrm>
          </p:grpSpPr>
          <p:sp>
            <p:nvSpPr>
              <p:cNvPr id="687" name="Oval 143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88" name="Cross 144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92" name="Group 84"/>
            <p:cNvGrpSpPr/>
            <p:nvPr/>
          </p:nvGrpSpPr>
          <p:grpSpPr>
            <a:xfrm>
              <a:off x="3696110" y="484908"/>
              <a:ext cx="276520" cy="277093"/>
              <a:chOff x="0" y="0"/>
              <a:chExt cx="276518" cy="277092"/>
            </a:xfrm>
          </p:grpSpPr>
          <p:sp>
            <p:nvSpPr>
              <p:cNvPr id="690" name="Oval 141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91" name="Cross 142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95" name="Group 87"/>
            <p:cNvGrpSpPr/>
            <p:nvPr/>
          </p:nvGrpSpPr>
          <p:grpSpPr>
            <a:xfrm>
              <a:off x="4180015" y="207817"/>
              <a:ext cx="276519" cy="277093"/>
              <a:chOff x="0" y="0"/>
              <a:chExt cx="276518" cy="277092"/>
            </a:xfrm>
          </p:grpSpPr>
          <p:sp>
            <p:nvSpPr>
              <p:cNvPr id="693" name="Oval 139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94" name="Cross 140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698" name="Group 90"/>
            <p:cNvGrpSpPr/>
            <p:nvPr/>
          </p:nvGrpSpPr>
          <p:grpSpPr>
            <a:xfrm>
              <a:off x="4041756" y="1177636"/>
              <a:ext cx="276520" cy="277093"/>
              <a:chOff x="0" y="0"/>
              <a:chExt cx="276518" cy="277092"/>
            </a:xfrm>
          </p:grpSpPr>
          <p:sp>
            <p:nvSpPr>
              <p:cNvPr id="696" name="Oval 137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697" name="Cross 138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701" name="Group 93"/>
            <p:cNvGrpSpPr/>
            <p:nvPr/>
          </p:nvGrpSpPr>
          <p:grpSpPr>
            <a:xfrm>
              <a:off x="4525661" y="761999"/>
              <a:ext cx="276519" cy="277093"/>
              <a:chOff x="0" y="0"/>
              <a:chExt cx="276518" cy="277092"/>
            </a:xfrm>
          </p:grpSpPr>
          <p:sp>
            <p:nvSpPr>
              <p:cNvPr id="699" name="Oval 135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00" name="Cross 136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704" name="Group 96"/>
            <p:cNvGrpSpPr/>
            <p:nvPr/>
          </p:nvGrpSpPr>
          <p:grpSpPr>
            <a:xfrm>
              <a:off x="5078696" y="207817"/>
              <a:ext cx="276519" cy="277093"/>
              <a:chOff x="0" y="0"/>
              <a:chExt cx="276518" cy="277092"/>
            </a:xfrm>
          </p:grpSpPr>
          <p:sp>
            <p:nvSpPr>
              <p:cNvPr id="702" name="Oval 133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03" name="Cross 134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707" name="Group 99"/>
            <p:cNvGrpSpPr/>
            <p:nvPr/>
          </p:nvGrpSpPr>
          <p:grpSpPr>
            <a:xfrm>
              <a:off x="5009566" y="1108364"/>
              <a:ext cx="276519" cy="277093"/>
              <a:chOff x="0" y="0"/>
              <a:chExt cx="276518" cy="277092"/>
            </a:xfrm>
          </p:grpSpPr>
          <p:sp>
            <p:nvSpPr>
              <p:cNvPr id="705" name="Oval 131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06" name="Cross 132"/>
              <p:cNvSpPr/>
              <p:nvPr/>
            </p:nvSpPr>
            <p:spPr>
              <a:xfrm>
                <a:off x="69129" y="73890"/>
                <a:ext cx="138259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708" name="Rectangle 150"/>
            <p:cNvSpPr/>
            <p:nvPr/>
          </p:nvSpPr>
          <p:spPr>
            <a:xfrm>
              <a:off x="0" y="0"/>
              <a:ext cx="2765170" cy="15240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711" name="Group 31"/>
            <p:cNvGrpSpPr/>
            <p:nvPr/>
          </p:nvGrpSpPr>
          <p:grpSpPr>
            <a:xfrm>
              <a:off x="345645" y="207817"/>
              <a:ext cx="276519" cy="277093"/>
              <a:chOff x="0" y="0"/>
              <a:chExt cx="276518" cy="277092"/>
            </a:xfrm>
          </p:grpSpPr>
          <p:sp>
            <p:nvSpPr>
              <p:cNvPr id="709" name="Oval 185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10" name="Straight Connector 306"/>
              <p:cNvSpPr/>
              <p:nvPr/>
            </p:nvSpPr>
            <p:spPr>
              <a:xfrm flipV="1">
                <a:off x="52816" y="138257"/>
                <a:ext cx="171450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14" name="Group 34"/>
            <p:cNvGrpSpPr/>
            <p:nvPr/>
          </p:nvGrpSpPr>
          <p:grpSpPr>
            <a:xfrm>
              <a:off x="691291" y="831272"/>
              <a:ext cx="276519" cy="277093"/>
              <a:chOff x="0" y="0"/>
              <a:chExt cx="276518" cy="277092"/>
            </a:xfrm>
          </p:grpSpPr>
          <p:sp>
            <p:nvSpPr>
              <p:cNvPr id="712" name="Oval 183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13" name="Straight Connector 304"/>
              <p:cNvSpPr/>
              <p:nvPr/>
            </p:nvSpPr>
            <p:spPr>
              <a:xfrm flipV="1">
                <a:off x="51658" y="138690"/>
                <a:ext cx="171450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17" name="Group 37"/>
            <p:cNvGrpSpPr/>
            <p:nvPr/>
          </p:nvGrpSpPr>
          <p:grpSpPr>
            <a:xfrm>
              <a:off x="2350394" y="554181"/>
              <a:ext cx="276519" cy="277093"/>
              <a:chOff x="0" y="0"/>
              <a:chExt cx="276518" cy="277092"/>
            </a:xfrm>
          </p:grpSpPr>
          <p:sp>
            <p:nvSpPr>
              <p:cNvPr id="715" name="Oval 181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16" name="Straight Connector 302"/>
              <p:cNvSpPr/>
              <p:nvPr/>
            </p:nvSpPr>
            <p:spPr>
              <a:xfrm>
                <a:off x="53079" y="140826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20" name="Group 40"/>
            <p:cNvGrpSpPr/>
            <p:nvPr/>
          </p:nvGrpSpPr>
          <p:grpSpPr>
            <a:xfrm>
              <a:off x="2004747" y="969818"/>
              <a:ext cx="276519" cy="277093"/>
              <a:chOff x="0" y="0"/>
              <a:chExt cx="276518" cy="277092"/>
            </a:xfrm>
          </p:grpSpPr>
          <p:sp>
            <p:nvSpPr>
              <p:cNvPr id="718" name="Oval 179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19" name="Straight Connector 300"/>
              <p:cNvSpPr/>
              <p:nvPr/>
            </p:nvSpPr>
            <p:spPr>
              <a:xfrm flipV="1">
                <a:off x="52651" y="138257"/>
                <a:ext cx="171450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23" name="Group 43"/>
            <p:cNvGrpSpPr/>
            <p:nvPr/>
          </p:nvGrpSpPr>
          <p:grpSpPr>
            <a:xfrm>
              <a:off x="1659101" y="554181"/>
              <a:ext cx="276519" cy="277093"/>
              <a:chOff x="0" y="0"/>
              <a:chExt cx="276518" cy="277092"/>
            </a:xfrm>
          </p:grpSpPr>
          <p:sp>
            <p:nvSpPr>
              <p:cNvPr id="721" name="Oval 177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22" name="Straight Connector 298"/>
              <p:cNvSpPr/>
              <p:nvPr/>
            </p:nvSpPr>
            <p:spPr>
              <a:xfrm>
                <a:off x="52223" y="140826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26" name="Group 46"/>
            <p:cNvGrpSpPr/>
            <p:nvPr/>
          </p:nvGrpSpPr>
          <p:grpSpPr>
            <a:xfrm>
              <a:off x="1036938" y="346363"/>
              <a:ext cx="276519" cy="277093"/>
              <a:chOff x="0" y="0"/>
              <a:chExt cx="276518" cy="277092"/>
            </a:xfrm>
          </p:grpSpPr>
          <p:sp>
            <p:nvSpPr>
              <p:cNvPr id="724" name="Oval 175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25" name="Straight Connector 296"/>
              <p:cNvSpPr/>
              <p:nvPr/>
            </p:nvSpPr>
            <p:spPr>
              <a:xfrm>
                <a:off x="52086" y="140680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29" name="Group 49"/>
            <p:cNvGrpSpPr/>
            <p:nvPr/>
          </p:nvGrpSpPr>
          <p:grpSpPr>
            <a:xfrm>
              <a:off x="138257" y="1108364"/>
              <a:ext cx="276519" cy="277093"/>
              <a:chOff x="0" y="0"/>
              <a:chExt cx="276518" cy="277092"/>
            </a:xfrm>
          </p:grpSpPr>
          <p:sp>
            <p:nvSpPr>
              <p:cNvPr id="727" name="Oval 173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28" name="Straight Connector 294"/>
              <p:cNvSpPr/>
              <p:nvPr/>
            </p:nvSpPr>
            <p:spPr>
              <a:xfrm>
                <a:off x="52241" y="140680"/>
                <a:ext cx="171450" cy="1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32" name="Group 52"/>
            <p:cNvGrpSpPr/>
            <p:nvPr/>
          </p:nvGrpSpPr>
          <p:grpSpPr>
            <a:xfrm>
              <a:off x="1313455" y="1039091"/>
              <a:ext cx="276519" cy="277093"/>
              <a:chOff x="0" y="0"/>
              <a:chExt cx="276518" cy="277092"/>
            </a:xfrm>
          </p:grpSpPr>
          <p:sp>
            <p:nvSpPr>
              <p:cNvPr id="730" name="Oval 171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31" name="Straight Connector 292"/>
              <p:cNvSpPr/>
              <p:nvPr/>
            </p:nvSpPr>
            <p:spPr>
              <a:xfrm flipV="1">
                <a:off x="51794" y="138833"/>
                <a:ext cx="173039" cy="1589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35" name="Group 55"/>
            <p:cNvGrpSpPr/>
            <p:nvPr/>
          </p:nvGrpSpPr>
          <p:grpSpPr>
            <a:xfrm>
              <a:off x="2073876" y="69272"/>
              <a:ext cx="276519" cy="277093"/>
              <a:chOff x="0" y="0"/>
              <a:chExt cx="276518" cy="277092"/>
            </a:xfrm>
          </p:grpSpPr>
          <p:sp>
            <p:nvSpPr>
              <p:cNvPr id="733" name="Oval 169"/>
              <p:cNvSpPr/>
              <p:nvPr/>
            </p:nvSpPr>
            <p:spPr>
              <a:xfrm>
                <a:off x="-1" y="-1"/>
                <a:ext cx="276519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34" name="Straight Connector 290"/>
              <p:cNvSpPr/>
              <p:nvPr/>
            </p:nvSpPr>
            <p:spPr>
              <a:xfrm flipV="1">
                <a:off x="51786" y="138690"/>
                <a:ext cx="173038" cy="1588"/>
              </a:xfrm>
              <a:prstGeom prst="line">
                <a:avLst/>
              </a:prstGeom>
              <a:solidFill>
                <a:srgbClr val="969696"/>
              </a:solidFill>
              <a:ln w="57150" cap="flat">
                <a:solidFill>
                  <a:srgbClr val="00F2F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36" name="Cross 163"/>
            <p:cNvSpPr/>
            <p:nvPr/>
          </p:nvSpPr>
          <p:spPr>
            <a:xfrm>
              <a:off x="1589972" y="207817"/>
              <a:ext cx="138259" cy="13854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37" name="Cross 164"/>
            <p:cNvSpPr/>
            <p:nvPr/>
          </p:nvSpPr>
          <p:spPr>
            <a:xfrm>
              <a:off x="1659101" y="1246909"/>
              <a:ext cx="138259" cy="13854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38" name="Cross 165"/>
            <p:cNvSpPr/>
            <p:nvPr/>
          </p:nvSpPr>
          <p:spPr>
            <a:xfrm>
              <a:off x="1313455" y="761999"/>
              <a:ext cx="138259" cy="138547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39" name="Cross 166"/>
            <p:cNvSpPr/>
            <p:nvPr/>
          </p:nvSpPr>
          <p:spPr>
            <a:xfrm>
              <a:off x="760421" y="415635"/>
              <a:ext cx="138259" cy="13854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40" name="Cross 167"/>
            <p:cNvSpPr/>
            <p:nvPr/>
          </p:nvSpPr>
          <p:spPr>
            <a:xfrm>
              <a:off x="898680" y="1246909"/>
              <a:ext cx="138259" cy="138546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41" name="Cross 168"/>
            <p:cNvSpPr/>
            <p:nvPr/>
          </p:nvSpPr>
          <p:spPr>
            <a:xfrm>
              <a:off x="414774" y="831272"/>
              <a:ext cx="138259" cy="138547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42" name="Left Arrow 157"/>
            <p:cNvSpPr/>
            <p:nvPr/>
          </p:nvSpPr>
          <p:spPr>
            <a:xfrm>
              <a:off x="2350394" y="1039091"/>
              <a:ext cx="829553" cy="207819"/>
            </a:xfrm>
            <a:prstGeom prst="leftArrow">
              <a:avLst>
                <a:gd name="adj1" fmla="val 50000"/>
                <a:gd name="adj2" fmla="val 49989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43" name="Left Arrow 158"/>
            <p:cNvSpPr/>
            <p:nvPr/>
          </p:nvSpPr>
          <p:spPr>
            <a:xfrm>
              <a:off x="2391872" y="138544"/>
              <a:ext cx="898681" cy="207819"/>
            </a:xfrm>
            <a:prstGeom prst="leftArrow">
              <a:avLst>
                <a:gd name="adj1" fmla="val 50000"/>
                <a:gd name="adj2" fmla="val 50010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44" name="Left Arrow 159"/>
            <p:cNvSpPr/>
            <p:nvPr/>
          </p:nvSpPr>
          <p:spPr>
            <a:xfrm>
              <a:off x="2631519" y="623454"/>
              <a:ext cx="276519" cy="207820"/>
            </a:xfrm>
            <a:prstGeom prst="leftArrow">
              <a:avLst>
                <a:gd name="adj1" fmla="val 50000"/>
                <a:gd name="adj2" fmla="val 4999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45" name="Rectangle 325"/>
            <p:cNvSpPr/>
            <p:nvPr/>
          </p:nvSpPr>
          <p:spPr>
            <a:xfrm>
              <a:off x="3263392" y="457199"/>
              <a:ext cx="222505" cy="76201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46" name="Cross 29"/>
            <p:cNvSpPr/>
            <p:nvPr/>
          </p:nvSpPr>
          <p:spPr>
            <a:xfrm>
              <a:off x="2892552" y="1295400"/>
              <a:ext cx="148337" cy="152401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750" name="Curved Right Arrow 327"/>
            <p:cNvGrpSpPr/>
            <p:nvPr/>
          </p:nvGrpSpPr>
          <p:grpSpPr>
            <a:xfrm>
              <a:off x="2892489" y="5492"/>
              <a:ext cx="296736" cy="451709"/>
              <a:chOff x="0" y="0"/>
              <a:chExt cx="296734" cy="451707"/>
            </a:xfrm>
          </p:grpSpPr>
          <p:sp>
            <p:nvSpPr>
              <p:cNvPr id="747" name="Shape"/>
              <p:cNvSpPr/>
              <p:nvPr/>
            </p:nvSpPr>
            <p:spPr>
              <a:xfrm rot="10800000" flipH="1">
                <a:off x="0" y="0"/>
                <a:ext cx="296735" cy="451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7" h="21600" extrusionOk="0">
                    <a:moveTo>
                      <a:pt x="4" y="8271"/>
                    </a:moveTo>
                    <a:cubicBezTo>
                      <a:pt x="4" y="12043"/>
                      <a:pt x="6088" y="15337"/>
                      <a:pt x="14796" y="16280"/>
                    </a:cubicBezTo>
                    <a:lnTo>
                      <a:pt x="14796" y="14507"/>
                    </a:lnTo>
                    <a:lnTo>
                      <a:pt x="19727" y="18316"/>
                    </a:lnTo>
                    <a:lnTo>
                      <a:pt x="14796" y="21600"/>
                    </a:lnTo>
                    <a:lnTo>
                      <a:pt x="14796" y="19827"/>
                    </a:lnTo>
                    <a:lnTo>
                      <a:pt x="14796" y="19827"/>
                    </a:lnTo>
                    <a:cubicBezTo>
                      <a:pt x="6088" y="18884"/>
                      <a:pt x="4" y="15590"/>
                      <a:pt x="4" y="11818"/>
                    </a:cubicBezTo>
                    <a:close/>
                    <a:moveTo>
                      <a:pt x="19727" y="3547"/>
                    </a:moveTo>
                    <a:cubicBezTo>
                      <a:pt x="10464" y="3547"/>
                      <a:pt x="2448" y="6250"/>
                      <a:pt x="462" y="10045"/>
                    </a:cubicBezTo>
                    <a:cubicBezTo>
                      <a:pt x="-1873" y="5583"/>
                      <a:pt x="4859" y="1172"/>
                      <a:pt x="15499" y="192"/>
                    </a:cubicBezTo>
                    <a:cubicBezTo>
                      <a:pt x="16887" y="64"/>
                      <a:pt x="18305" y="0"/>
                      <a:pt x="19727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48" name="Shape"/>
              <p:cNvSpPr/>
              <p:nvPr/>
            </p:nvSpPr>
            <p:spPr>
              <a:xfrm rot="10800000" flipH="1">
                <a:off x="0" y="241648"/>
                <a:ext cx="296735" cy="210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7" h="21600" extrusionOk="0">
                    <a:moveTo>
                      <a:pt x="19727" y="7627"/>
                    </a:moveTo>
                    <a:cubicBezTo>
                      <a:pt x="10464" y="7627"/>
                      <a:pt x="2448" y="13440"/>
                      <a:pt x="462" y="21600"/>
                    </a:cubicBezTo>
                    <a:cubicBezTo>
                      <a:pt x="-1873" y="12005"/>
                      <a:pt x="4859" y="2520"/>
                      <a:pt x="15499" y="414"/>
                    </a:cubicBezTo>
                    <a:cubicBezTo>
                      <a:pt x="16887" y="139"/>
                      <a:pt x="18305" y="0"/>
                      <a:pt x="19727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749" name="Line"/>
              <p:cNvSpPr/>
              <p:nvPr/>
            </p:nvSpPr>
            <p:spPr>
              <a:xfrm rot="10800000" flipH="1">
                <a:off x="62" y="0"/>
                <a:ext cx="296673" cy="451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271"/>
                    </a:moveTo>
                    <a:cubicBezTo>
                      <a:pt x="0" y="12043"/>
                      <a:pt x="6663" y="15337"/>
                      <a:pt x="16200" y="16280"/>
                    </a:cubicBezTo>
                    <a:lnTo>
                      <a:pt x="16200" y="14507"/>
                    </a:lnTo>
                    <a:lnTo>
                      <a:pt x="21600" y="18316"/>
                    </a:lnTo>
                    <a:lnTo>
                      <a:pt x="16200" y="21600"/>
                    </a:lnTo>
                    <a:lnTo>
                      <a:pt x="16200" y="19827"/>
                    </a:lnTo>
                    <a:lnTo>
                      <a:pt x="16200" y="19827"/>
                    </a:lnTo>
                    <a:cubicBezTo>
                      <a:pt x="6663" y="18884"/>
                      <a:pt x="0" y="15590"/>
                      <a:pt x="0" y="11818"/>
                    </a:cubicBezTo>
                    <a:lnTo>
                      <a:pt x="0" y="8271"/>
                    </a:lnTo>
                    <a:cubicBezTo>
                      <a:pt x="0" y="3703"/>
                      <a:pt x="9671" y="0"/>
                      <a:pt x="21600" y="0"/>
                    </a:cubicBezTo>
                    <a:lnTo>
                      <a:pt x="21600" y="3547"/>
                    </a:lnTo>
                    <a:cubicBezTo>
                      <a:pt x="11455" y="3547"/>
                      <a:pt x="2677" y="6250"/>
                      <a:pt x="502" y="10045"/>
                    </a:cubicBezTo>
                  </a:path>
                </a:pathLst>
              </a:cu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751" name="Left Arrow 328"/>
            <p:cNvSpPr/>
            <p:nvPr/>
          </p:nvSpPr>
          <p:spPr>
            <a:xfrm>
              <a:off x="2447543" y="1295400"/>
              <a:ext cx="370842" cy="152401"/>
            </a:xfrm>
            <a:prstGeom prst="leftArrow">
              <a:avLst>
                <a:gd name="adj1" fmla="val 50000"/>
                <a:gd name="adj2" fmla="val 45242"/>
              </a:avLst>
            </a:prstGeom>
            <a:solidFill>
              <a:srgbClr val="FF0000"/>
            </a:solid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DEFFFF"/>
                </a:solidFill>
              </a:defRPr>
            </a:lvl1pPr>
          </a:lstStyle>
          <a:p>
            <a:r>
              <a:t>More general way of creating boundary charge-separating electric field:</a:t>
            </a:r>
          </a:p>
        </p:txBody>
      </p:sp>
      <p:sp>
        <p:nvSpPr>
          <p:cNvPr id="755" name="Subtitle 248"/>
          <p:cNvSpPr txBox="1">
            <a:spLocks noGrp="1"/>
          </p:cNvSpPr>
          <p:nvPr>
            <p:ph type="body" sz="quarter" idx="1"/>
          </p:nvPr>
        </p:nvSpPr>
        <p:spPr>
          <a:xfrm>
            <a:off x="7239000" y="990600"/>
            <a:ext cx="1600200" cy="1219200"/>
          </a:xfrm>
          <a:prstGeom prst="rect">
            <a:avLst/>
          </a:prstGeom>
        </p:spPr>
        <p:txBody>
          <a:bodyPr/>
          <a:lstStyle/>
          <a:p>
            <a:r>
              <a:t>								</a:t>
            </a:r>
          </a:p>
        </p:txBody>
      </p:sp>
      <p:sp>
        <p:nvSpPr>
          <p:cNvPr id="756" name="Rectangle 3"/>
          <p:cNvSpPr txBox="1"/>
          <p:nvPr/>
        </p:nvSpPr>
        <p:spPr>
          <a:xfrm>
            <a:off x="228600" y="838200"/>
            <a:ext cx="8797886" cy="579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400"/>
              </a:spcBef>
              <a:defRPr sz="17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ABOVE:</a:t>
            </a:r>
            <a:r>
              <a:rPr b="0">
                <a:solidFill>
                  <a:srgbClr val="FFFFFF"/>
                </a:solidFill>
              </a:rPr>
              <a:t> ONE MATERIAL but divided it in TWO DIFFERENTLY BEHAVING REGIONS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Made two regions different by adding acceptor OR donor impurity atoms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2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7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ALTERNATIVE</a:t>
            </a:r>
            <a:r>
              <a:rPr b="0">
                <a:solidFill>
                  <a:srgbClr val="FFFFFF"/>
                </a:solidFill>
              </a:rPr>
              <a:t>:  Just put two DIFFERENT MATERIALS side by side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Electrons at higher energies on one side will try to cross over to other side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800"/>
              </a:spcBef>
              <a:defRPr sz="17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17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NET RESULT (again) = Build up of electric field at boundary</a:t>
            </a:r>
          </a:p>
        </p:txBody>
      </p:sp>
      <p:sp>
        <p:nvSpPr>
          <p:cNvPr id="757" name="Line 1030"/>
          <p:cNvSpPr/>
          <p:nvPr/>
        </p:nvSpPr>
        <p:spPr>
          <a:xfrm>
            <a:off x="4533900" y="5484812"/>
            <a:ext cx="2209801" cy="1"/>
          </a:xfrm>
          <a:prstGeom prst="line">
            <a:avLst/>
          </a:prstGeom>
          <a:ln w="28575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8" name="Line 1031"/>
          <p:cNvSpPr/>
          <p:nvPr/>
        </p:nvSpPr>
        <p:spPr>
          <a:xfrm>
            <a:off x="4533900" y="5190807"/>
            <a:ext cx="2209801" cy="1"/>
          </a:xfrm>
          <a:prstGeom prst="line">
            <a:avLst/>
          </a:prstGeom>
          <a:ln w="28575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Line 1032"/>
          <p:cNvSpPr/>
          <p:nvPr/>
        </p:nvSpPr>
        <p:spPr>
          <a:xfrm>
            <a:off x="4533900" y="4876800"/>
            <a:ext cx="2209801" cy="0"/>
          </a:xfrm>
          <a:prstGeom prst="line">
            <a:avLst/>
          </a:prstGeom>
          <a:ln w="28575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0" name="Line 1033"/>
          <p:cNvSpPr/>
          <p:nvPr/>
        </p:nvSpPr>
        <p:spPr>
          <a:xfrm>
            <a:off x="4533900" y="4344670"/>
            <a:ext cx="2209801" cy="0"/>
          </a:xfrm>
          <a:prstGeom prst="line">
            <a:avLst/>
          </a:prstGeom>
          <a:ln w="28575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1" name="Line 1034"/>
          <p:cNvSpPr/>
          <p:nvPr/>
        </p:nvSpPr>
        <p:spPr>
          <a:xfrm>
            <a:off x="4533900" y="4038282"/>
            <a:ext cx="2209801" cy="1"/>
          </a:xfrm>
          <a:prstGeom prst="line">
            <a:avLst/>
          </a:prstGeom>
          <a:ln w="57150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2" name="Line 1035"/>
          <p:cNvSpPr/>
          <p:nvPr/>
        </p:nvSpPr>
        <p:spPr>
          <a:xfrm>
            <a:off x="4505325" y="3657600"/>
            <a:ext cx="2276476" cy="0"/>
          </a:xfrm>
          <a:prstGeom prst="line">
            <a:avLst/>
          </a:prstGeom>
          <a:ln w="76200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65" name="Group 1044"/>
          <p:cNvGrpSpPr/>
          <p:nvPr/>
        </p:nvGrpSpPr>
        <p:grpSpPr>
          <a:xfrm>
            <a:off x="5581650" y="5419724"/>
            <a:ext cx="147638" cy="142878"/>
            <a:chOff x="0" y="0"/>
            <a:chExt cx="147637" cy="142876"/>
          </a:xfrm>
        </p:grpSpPr>
        <p:sp>
          <p:nvSpPr>
            <p:cNvPr id="763" name="Oval 1045"/>
            <p:cNvSpPr/>
            <p:nvPr/>
          </p:nvSpPr>
          <p:spPr>
            <a:xfrm>
              <a:off x="0" y="-1"/>
              <a:ext cx="147638" cy="14287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64" name="Line 1046"/>
            <p:cNvSpPr/>
            <p:nvPr/>
          </p:nvSpPr>
          <p:spPr>
            <a:xfrm>
              <a:off x="28707" y="71437"/>
              <a:ext cx="89198" cy="993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68" name="Group 1047"/>
          <p:cNvGrpSpPr/>
          <p:nvPr/>
        </p:nvGrpSpPr>
        <p:grpSpPr>
          <a:xfrm>
            <a:off x="5581650" y="5105400"/>
            <a:ext cx="147638" cy="141288"/>
            <a:chOff x="0" y="0"/>
            <a:chExt cx="147637" cy="141287"/>
          </a:xfrm>
        </p:grpSpPr>
        <p:sp>
          <p:nvSpPr>
            <p:cNvPr id="766" name="Oval 1048"/>
            <p:cNvSpPr/>
            <p:nvPr/>
          </p:nvSpPr>
          <p:spPr>
            <a:xfrm>
              <a:off x="0" y="0"/>
              <a:ext cx="147638" cy="14128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67" name="Line 1049"/>
            <p:cNvSpPr/>
            <p:nvPr/>
          </p:nvSpPr>
          <p:spPr>
            <a:xfrm>
              <a:off x="28707" y="70643"/>
              <a:ext cx="89198" cy="982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71" name="Group 1053"/>
          <p:cNvGrpSpPr/>
          <p:nvPr/>
        </p:nvGrpSpPr>
        <p:grpSpPr>
          <a:xfrm>
            <a:off x="5581650" y="4278312"/>
            <a:ext cx="147638" cy="141289"/>
            <a:chOff x="0" y="0"/>
            <a:chExt cx="147637" cy="141287"/>
          </a:xfrm>
        </p:grpSpPr>
        <p:sp>
          <p:nvSpPr>
            <p:cNvPr id="769" name="Oval 1054"/>
            <p:cNvSpPr/>
            <p:nvPr/>
          </p:nvSpPr>
          <p:spPr>
            <a:xfrm>
              <a:off x="0" y="0"/>
              <a:ext cx="147638" cy="14128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70" name="Line 1055"/>
            <p:cNvSpPr/>
            <p:nvPr/>
          </p:nvSpPr>
          <p:spPr>
            <a:xfrm>
              <a:off x="28707" y="70643"/>
              <a:ext cx="89198" cy="982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74" name="Group 1056"/>
          <p:cNvGrpSpPr/>
          <p:nvPr/>
        </p:nvGrpSpPr>
        <p:grpSpPr>
          <a:xfrm>
            <a:off x="5581650" y="3946524"/>
            <a:ext cx="147638" cy="142878"/>
            <a:chOff x="0" y="0"/>
            <a:chExt cx="147637" cy="142876"/>
          </a:xfrm>
        </p:grpSpPr>
        <p:sp>
          <p:nvSpPr>
            <p:cNvPr id="772" name="Oval 1057"/>
            <p:cNvSpPr/>
            <p:nvPr/>
          </p:nvSpPr>
          <p:spPr>
            <a:xfrm>
              <a:off x="0" y="-1"/>
              <a:ext cx="147638" cy="14287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73" name="Line 1058"/>
            <p:cNvSpPr/>
            <p:nvPr/>
          </p:nvSpPr>
          <p:spPr>
            <a:xfrm>
              <a:off x="28707" y="71437"/>
              <a:ext cx="89198" cy="993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77" name="Group 1059"/>
          <p:cNvGrpSpPr/>
          <p:nvPr/>
        </p:nvGrpSpPr>
        <p:grpSpPr>
          <a:xfrm>
            <a:off x="5581650" y="3581399"/>
            <a:ext cx="147638" cy="142878"/>
            <a:chOff x="0" y="0"/>
            <a:chExt cx="147637" cy="142876"/>
          </a:xfrm>
        </p:grpSpPr>
        <p:sp>
          <p:nvSpPr>
            <p:cNvPr id="775" name="Oval 1060"/>
            <p:cNvSpPr/>
            <p:nvPr/>
          </p:nvSpPr>
          <p:spPr>
            <a:xfrm>
              <a:off x="0" y="-1"/>
              <a:ext cx="147638" cy="14287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76" name="Line 1061"/>
            <p:cNvSpPr/>
            <p:nvPr/>
          </p:nvSpPr>
          <p:spPr>
            <a:xfrm>
              <a:off x="28707" y="71437"/>
              <a:ext cx="89198" cy="993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80" name="Group 1044"/>
          <p:cNvGrpSpPr/>
          <p:nvPr/>
        </p:nvGrpSpPr>
        <p:grpSpPr>
          <a:xfrm>
            <a:off x="5581650" y="4810124"/>
            <a:ext cx="147638" cy="142878"/>
            <a:chOff x="0" y="0"/>
            <a:chExt cx="147637" cy="142876"/>
          </a:xfrm>
        </p:grpSpPr>
        <p:sp>
          <p:nvSpPr>
            <p:cNvPr id="778" name="Oval 1045"/>
            <p:cNvSpPr/>
            <p:nvPr/>
          </p:nvSpPr>
          <p:spPr>
            <a:xfrm>
              <a:off x="0" y="-1"/>
              <a:ext cx="147638" cy="14287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79" name="Line 1046"/>
            <p:cNvSpPr/>
            <p:nvPr/>
          </p:nvSpPr>
          <p:spPr>
            <a:xfrm>
              <a:off x="28707" y="71437"/>
              <a:ext cx="89198" cy="993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81" name="Line 1030"/>
          <p:cNvSpPr/>
          <p:nvPr/>
        </p:nvSpPr>
        <p:spPr>
          <a:xfrm>
            <a:off x="1781175" y="5484812"/>
            <a:ext cx="2209801" cy="1"/>
          </a:xfrm>
          <a:prstGeom prst="line">
            <a:avLst/>
          </a:prstGeom>
          <a:ln w="28575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2" name="Line 1031"/>
          <p:cNvSpPr/>
          <p:nvPr/>
        </p:nvSpPr>
        <p:spPr>
          <a:xfrm>
            <a:off x="1781175" y="5257482"/>
            <a:ext cx="2209801" cy="1"/>
          </a:xfrm>
          <a:prstGeom prst="line">
            <a:avLst/>
          </a:prstGeom>
          <a:ln w="28575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3" name="Line 1032"/>
          <p:cNvSpPr/>
          <p:nvPr/>
        </p:nvSpPr>
        <p:spPr>
          <a:xfrm>
            <a:off x="1781175" y="5027612"/>
            <a:ext cx="2209801" cy="1"/>
          </a:xfrm>
          <a:prstGeom prst="line">
            <a:avLst/>
          </a:prstGeom>
          <a:ln w="28575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4" name="Line 1033"/>
          <p:cNvSpPr/>
          <p:nvPr/>
        </p:nvSpPr>
        <p:spPr>
          <a:xfrm>
            <a:off x="1781175" y="4495482"/>
            <a:ext cx="2209801" cy="1"/>
          </a:xfrm>
          <a:prstGeom prst="line">
            <a:avLst/>
          </a:prstGeom>
          <a:ln w="28575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5" name="Line 1034"/>
          <p:cNvSpPr/>
          <p:nvPr/>
        </p:nvSpPr>
        <p:spPr>
          <a:xfrm>
            <a:off x="1781175" y="4266882"/>
            <a:ext cx="2209801" cy="1"/>
          </a:xfrm>
          <a:prstGeom prst="line">
            <a:avLst/>
          </a:prstGeom>
          <a:ln w="57150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6" name="Line 1035"/>
          <p:cNvSpPr/>
          <p:nvPr/>
        </p:nvSpPr>
        <p:spPr>
          <a:xfrm>
            <a:off x="1752600" y="4021137"/>
            <a:ext cx="2276476" cy="1"/>
          </a:xfrm>
          <a:prstGeom prst="line">
            <a:avLst/>
          </a:prstGeom>
          <a:ln w="76200">
            <a:solidFill>
              <a:srgbClr val="FFCC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89" name="Group 1044"/>
          <p:cNvGrpSpPr/>
          <p:nvPr/>
        </p:nvGrpSpPr>
        <p:grpSpPr>
          <a:xfrm>
            <a:off x="2828925" y="5419724"/>
            <a:ext cx="147638" cy="142878"/>
            <a:chOff x="0" y="0"/>
            <a:chExt cx="147637" cy="142876"/>
          </a:xfrm>
        </p:grpSpPr>
        <p:sp>
          <p:nvSpPr>
            <p:cNvPr id="787" name="Oval 1045"/>
            <p:cNvSpPr/>
            <p:nvPr/>
          </p:nvSpPr>
          <p:spPr>
            <a:xfrm>
              <a:off x="0" y="-1"/>
              <a:ext cx="147638" cy="14287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88" name="Line 1046"/>
            <p:cNvSpPr/>
            <p:nvPr/>
          </p:nvSpPr>
          <p:spPr>
            <a:xfrm>
              <a:off x="28707" y="71437"/>
              <a:ext cx="89198" cy="993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92" name="Group 1047"/>
          <p:cNvGrpSpPr/>
          <p:nvPr/>
        </p:nvGrpSpPr>
        <p:grpSpPr>
          <a:xfrm>
            <a:off x="2828925" y="5172075"/>
            <a:ext cx="147638" cy="141288"/>
            <a:chOff x="0" y="0"/>
            <a:chExt cx="147637" cy="141287"/>
          </a:xfrm>
        </p:grpSpPr>
        <p:sp>
          <p:nvSpPr>
            <p:cNvPr id="790" name="Oval 1048"/>
            <p:cNvSpPr/>
            <p:nvPr/>
          </p:nvSpPr>
          <p:spPr>
            <a:xfrm>
              <a:off x="0" y="0"/>
              <a:ext cx="147638" cy="14128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91" name="Line 1049"/>
            <p:cNvSpPr/>
            <p:nvPr/>
          </p:nvSpPr>
          <p:spPr>
            <a:xfrm>
              <a:off x="28707" y="70643"/>
              <a:ext cx="89198" cy="982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95" name="Group 1053"/>
          <p:cNvGrpSpPr/>
          <p:nvPr/>
        </p:nvGrpSpPr>
        <p:grpSpPr>
          <a:xfrm>
            <a:off x="2828925" y="4389437"/>
            <a:ext cx="147638" cy="141289"/>
            <a:chOff x="0" y="0"/>
            <a:chExt cx="147637" cy="141287"/>
          </a:xfrm>
        </p:grpSpPr>
        <p:sp>
          <p:nvSpPr>
            <p:cNvPr id="793" name="Oval 1054"/>
            <p:cNvSpPr/>
            <p:nvPr/>
          </p:nvSpPr>
          <p:spPr>
            <a:xfrm>
              <a:off x="0" y="0"/>
              <a:ext cx="147638" cy="14128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94" name="Line 1055"/>
            <p:cNvSpPr/>
            <p:nvPr/>
          </p:nvSpPr>
          <p:spPr>
            <a:xfrm>
              <a:off x="28707" y="70643"/>
              <a:ext cx="89198" cy="982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98" name="Group 1056"/>
          <p:cNvGrpSpPr/>
          <p:nvPr/>
        </p:nvGrpSpPr>
        <p:grpSpPr>
          <a:xfrm>
            <a:off x="2828925" y="4175124"/>
            <a:ext cx="147638" cy="142878"/>
            <a:chOff x="0" y="0"/>
            <a:chExt cx="147637" cy="142876"/>
          </a:xfrm>
        </p:grpSpPr>
        <p:sp>
          <p:nvSpPr>
            <p:cNvPr id="796" name="Oval 1057"/>
            <p:cNvSpPr/>
            <p:nvPr/>
          </p:nvSpPr>
          <p:spPr>
            <a:xfrm>
              <a:off x="0" y="-1"/>
              <a:ext cx="147638" cy="14287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797" name="Line 1058"/>
            <p:cNvSpPr/>
            <p:nvPr/>
          </p:nvSpPr>
          <p:spPr>
            <a:xfrm>
              <a:off x="28707" y="71437"/>
              <a:ext cx="89198" cy="993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01" name="Group 1044"/>
          <p:cNvGrpSpPr/>
          <p:nvPr/>
        </p:nvGrpSpPr>
        <p:grpSpPr>
          <a:xfrm>
            <a:off x="2828925" y="4960937"/>
            <a:ext cx="147638" cy="142877"/>
            <a:chOff x="0" y="0"/>
            <a:chExt cx="147637" cy="142876"/>
          </a:xfrm>
        </p:grpSpPr>
        <p:sp>
          <p:nvSpPr>
            <p:cNvPr id="799" name="Oval 1045"/>
            <p:cNvSpPr/>
            <p:nvPr/>
          </p:nvSpPr>
          <p:spPr>
            <a:xfrm>
              <a:off x="0" y="-1"/>
              <a:ext cx="147638" cy="142878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800" name="Line 1046"/>
            <p:cNvSpPr/>
            <p:nvPr/>
          </p:nvSpPr>
          <p:spPr>
            <a:xfrm>
              <a:off x="28707" y="71437"/>
              <a:ext cx="89198" cy="993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05" name="Curved Right Arrow 228"/>
          <p:cNvGrpSpPr/>
          <p:nvPr/>
        </p:nvGrpSpPr>
        <p:grpSpPr>
          <a:xfrm>
            <a:off x="3592639" y="3108087"/>
            <a:ext cx="994775" cy="773023"/>
            <a:chOff x="0" y="0"/>
            <a:chExt cx="994773" cy="773022"/>
          </a:xfrm>
        </p:grpSpPr>
        <p:sp>
          <p:nvSpPr>
            <p:cNvPr id="802" name="Shape"/>
            <p:cNvSpPr/>
            <p:nvPr/>
          </p:nvSpPr>
          <p:spPr>
            <a:xfrm rot="3836079">
              <a:off x="287811" y="-64678"/>
              <a:ext cx="419152" cy="90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extrusionOk="0">
                  <a:moveTo>
                    <a:pt x="3" y="9063"/>
                  </a:moveTo>
                  <a:cubicBezTo>
                    <a:pt x="3" y="13195"/>
                    <a:pt x="6249" y="16804"/>
                    <a:pt x="15188" y="17838"/>
                  </a:cubicBezTo>
                  <a:lnTo>
                    <a:pt x="15188" y="16584"/>
                  </a:lnTo>
                  <a:lnTo>
                    <a:pt x="20250" y="19380"/>
                  </a:lnTo>
                  <a:lnTo>
                    <a:pt x="15188" y="21600"/>
                  </a:lnTo>
                  <a:lnTo>
                    <a:pt x="15188" y="20347"/>
                  </a:lnTo>
                  <a:lnTo>
                    <a:pt x="15188" y="20347"/>
                  </a:lnTo>
                  <a:cubicBezTo>
                    <a:pt x="6249" y="19313"/>
                    <a:pt x="3" y="15704"/>
                    <a:pt x="3" y="11572"/>
                  </a:cubicBezTo>
                  <a:close/>
                  <a:moveTo>
                    <a:pt x="20250" y="2509"/>
                  </a:moveTo>
                  <a:cubicBezTo>
                    <a:pt x="10151" y="2509"/>
                    <a:pt x="1596" y="5840"/>
                    <a:pt x="198" y="10317"/>
                  </a:cubicBezTo>
                  <a:lnTo>
                    <a:pt x="198" y="10317"/>
                  </a:lnTo>
                  <a:cubicBezTo>
                    <a:pt x="-1350" y="5360"/>
                    <a:pt x="6373" y="780"/>
                    <a:pt x="17447" y="87"/>
                  </a:cubicBezTo>
                  <a:cubicBezTo>
                    <a:pt x="18376" y="29"/>
                    <a:pt x="19312" y="0"/>
                    <a:pt x="202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803" name="Shape"/>
            <p:cNvSpPr/>
            <p:nvPr/>
          </p:nvSpPr>
          <p:spPr>
            <a:xfrm rot="3836079">
              <a:off x="499521" y="67445"/>
              <a:ext cx="419153" cy="431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extrusionOk="0">
                  <a:moveTo>
                    <a:pt x="20250" y="5253"/>
                  </a:moveTo>
                  <a:cubicBezTo>
                    <a:pt x="10151" y="5253"/>
                    <a:pt x="1596" y="12227"/>
                    <a:pt x="198" y="21600"/>
                  </a:cubicBezTo>
                  <a:lnTo>
                    <a:pt x="198" y="21600"/>
                  </a:lnTo>
                  <a:cubicBezTo>
                    <a:pt x="-1350" y="11222"/>
                    <a:pt x="6373" y="1633"/>
                    <a:pt x="17447" y="183"/>
                  </a:cubicBezTo>
                  <a:cubicBezTo>
                    <a:pt x="18376" y="61"/>
                    <a:pt x="19312" y="0"/>
                    <a:pt x="20250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804" name="Line"/>
            <p:cNvSpPr/>
            <p:nvPr/>
          </p:nvSpPr>
          <p:spPr>
            <a:xfrm rot="3836079">
              <a:off x="287848" y="-64655"/>
              <a:ext cx="419101" cy="90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63"/>
                  </a:moveTo>
                  <a:cubicBezTo>
                    <a:pt x="0" y="13195"/>
                    <a:pt x="6663" y="16804"/>
                    <a:pt x="16200" y="17838"/>
                  </a:cubicBezTo>
                  <a:lnTo>
                    <a:pt x="16200" y="16584"/>
                  </a:lnTo>
                  <a:lnTo>
                    <a:pt x="21600" y="19380"/>
                  </a:lnTo>
                  <a:lnTo>
                    <a:pt x="16200" y="21600"/>
                  </a:lnTo>
                  <a:lnTo>
                    <a:pt x="16200" y="20347"/>
                  </a:lnTo>
                  <a:lnTo>
                    <a:pt x="16200" y="20347"/>
                  </a:lnTo>
                  <a:cubicBezTo>
                    <a:pt x="6663" y="19313"/>
                    <a:pt x="0" y="15704"/>
                    <a:pt x="0" y="11572"/>
                  </a:cubicBezTo>
                  <a:lnTo>
                    <a:pt x="0" y="9063"/>
                  </a:lnTo>
                  <a:cubicBezTo>
                    <a:pt x="0" y="4057"/>
                    <a:pt x="9671" y="0"/>
                    <a:pt x="21600" y="0"/>
                  </a:cubicBezTo>
                  <a:lnTo>
                    <a:pt x="21600" y="2509"/>
                  </a:lnTo>
                  <a:cubicBezTo>
                    <a:pt x="10826" y="2509"/>
                    <a:pt x="1699" y="5840"/>
                    <a:pt x="208" y="10317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DEFFFF"/>
                </a:solidFill>
              </a:defRPr>
            </a:lvl1pPr>
          </a:lstStyle>
          <a:p>
            <a:r>
              <a:t>Leading to common rules for almost all photovoltaics (solar cells):</a:t>
            </a:r>
          </a:p>
        </p:txBody>
      </p:sp>
      <p:sp>
        <p:nvSpPr>
          <p:cNvPr id="808" name="Subtitle 248"/>
          <p:cNvSpPr txBox="1">
            <a:spLocks noGrp="1"/>
          </p:cNvSpPr>
          <p:nvPr>
            <p:ph type="body" sz="quarter" idx="1"/>
          </p:nvPr>
        </p:nvSpPr>
        <p:spPr>
          <a:xfrm>
            <a:off x="7239000" y="990600"/>
            <a:ext cx="1600200" cy="1219200"/>
          </a:xfrm>
          <a:prstGeom prst="rect">
            <a:avLst/>
          </a:prstGeom>
        </p:spPr>
        <p:txBody>
          <a:bodyPr/>
          <a:lstStyle/>
          <a:p>
            <a:r>
              <a:t>								</a:t>
            </a:r>
          </a:p>
        </p:txBody>
      </p:sp>
      <p:sp>
        <p:nvSpPr>
          <p:cNvPr id="809" name="Rectangle 3"/>
          <p:cNvSpPr txBox="1"/>
          <p:nvPr/>
        </p:nvSpPr>
        <p:spPr>
          <a:xfrm>
            <a:off x="228600" y="838200"/>
            <a:ext cx="8534400" cy="6834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400"/>
              </a:spcBef>
              <a:defRPr sz="1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Must have at least one set of paired materials:</a:t>
            </a:r>
            <a:r>
              <a:rPr b="0">
                <a:solidFill>
                  <a:srgbClr val="FFFFFF"/>
                </a:solidFill>
              </a:rPr>
              <a:t> 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Be it two distinctly different materials OR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One basic material (e.g., silicon) modified into two differently acting layers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that pair, one layer/material must cling onto electrons more tightly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9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So that electrons will flow into it from second material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Until shift of charge across boundary builds up ELECTRIC FIELD at interface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 will tend to counter further shifting of charge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That "interfacial" electric field will then provide the critical push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0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Light energy =&gt; breaking electron bonds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But ELECTRIC FIELD then pushes freed electrons all in one direction</a:t>
            </a:r>
            <a:endParaRPr>
              <a:solidFill>
                <a:srgbClr val="FECF29"/>
              </a:solidFill>
            </a:endParaRPr>
          </a:p>
          <a:p>
            <a:pPr algn="l" defTabSz="457200">
              <a:spcBef>
                <a:spcPts val="800"/>
              </a:spcBef>
              <a:defRPr sz="1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Rectangle 3"/>
          <p:cNvSpPr txBox="1"/>
          <p:nvPr/>
        </p:nvSpPr>
        <p:spPr>
          <a:xfrm>
            <a:off x="152400" y="228600"/>
            <a:ext cx="8991600" cy="6394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500"/>
              </a:spcBef>
              <a:defRPr sz="2400" b="0" i="1">
                <a:solidFill>
                  <a:srgbClr val="DE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But solar energy is all about "efficiency"</a:t>
            </a:r>
            <a:endParaRPr dirty="0"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400"/>
              </a:spcBef>
              <a:defRPr sz="1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Solar cell efficiency = Power produced / Power received</a:t>
            </a:r>
            <a:endParaRPr dirty="0" smtClean="0"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 smtClean="0"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Power received = Solar power: </a:t>
            </a:r>
            <a:endParaRPr dirty="0"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Above the earth's atmosphere, peaks at about 1350  Watts / square meter</a:t>
            </a:r>
            <a:endParaRPr dirty="0"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This value is referred to as "AM0" (air mass zero)</a:t>
            </a:r>
            <a:endParaRPr dirty="0"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Atmosphere will absorb ~ 25% of this power =&gt; </a:t>
            </a:r>
            <a:r>
              <a:rPr b="1" dirty="0"/>
              <a:t>~ 1000 Watts / square meter</a:t>
            </a:r>
            <a:endParaRPr dirty="0"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Referred to as "AM1.5" (air mass 1.5)  	But this = MAX surface intensity</a:t>
            </a:r>
            <a:endParaRPr dirty="0"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Because this is value for sun DIRECTLY overhead</a:t>
            </a:r>
            <a:endParaRPr dirty="0"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Which happens only in certain locations, in certain seasons, once a day</a:t>
            </a:r>
            <a:endParaRPr dirty="0"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8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AND clouds / haze / fog will further reduce intensities! 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Rectangle 3"/>
          <p:cNvSpPr txBox="1"/>
          <p:nvPr/>
        </p:nvSpPr>
        <p:spPr>
          <a:xfrm>
            <a:off x="228600" y="762000"/>
            <a:ext cx="8763000" cy="588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400"/>
              </a:spcBef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Current</a:t>
            </a:r>
            <a:r>
              <a:rPr sz="1800" b="0"/>
              <a:t> comes from the number of electrons liberated by light / second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- </a:t>
            </a:r>
            <a:r>
              <a:rPr sz="1600"/>
              <a:t>Function of how strongly </a:t>
            </a:r>
            <a:r>
              <a:rPr sz="1600" b="1"/>
              <a:t>that</a:t>
            </a:r>
            <a:r>
              <a:rPr sz="1600"/>
              <a:t> material absorbs photons of </a:t>
            </a:r>
            <a:r>
              <a:rPr sz="1600" b="1"/>
              <a:t>that</a:t>
            </a:r>
            <a:r>
              <a:rPr sz="1600"/>
              <a:t> color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- AND of </a:t>
            </a:r>
            <a:r>
              <a:rPr b="1"/>
              <a:t>how much </a:t>
            </a:r>
            <a:r>
              <a:t>material is doing the absorbing (e.g. its layer thickness)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2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Voltage</a:t>
            </a:r>
            <a:r>
              <a:rPr sz="1800" b="0"/>
              <a:t> comes from charge driving/separating junction ELECTRIC FIELD 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Which was created by process of bond filling/liberating.   Leading to fact that: 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Photo-electrons/holes are driven out of cell by ~ 60-70% of liberation energy =&gt;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1800">
                <a:solidFill>
                  <a:srgbClr val="FFD11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Solar cell voltage ~ (0.65) (liberation energy) / (electron charge = "e")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Si solar cell, "V</a:t>
            </a:r>
            <a:r>
              <a:rPr b="1" baseline="-25000"/>
              <a:t>oc</a:t>
            </a:r>
            <a:r>
              <a:t>" ~ (0.65) (Si electron liberation energy = 1.1 eV) / e ~ 0.7 Volt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2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Larger liberation-energy </a:t>
            </a:r>
            <a:r>
              <a:rPr b="0"/>
              <a:t>(</a:t>
            </a:r>
            <a:r>
              <a:rPr b="0">
                <a:solidFill>
                  <a:srgbClr val="FECF29"/>
                </a:solidFill>
              </a:rPr>
              <a:t>"bandgap"</a:t>
            </a:r>
            <a:r>
              <a:rPr b="0"/>
              <a:t>) solar cell materials =&gt; </a:t>
            </a:r>
            <a:r>
              <a:t>More VOLTAGE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But </a:t>
            </a:r>
            <a:r>
              <a:rPr b="1"/>
              <a:t>Less current</a:t>
            </a:r>
            <a:r>
              <a:t>:  Why? (Answer =&gt; motivation for using quantum dots)</a:t>
            </a:r>
          </a:p>
        </p:txBody>
      </p:sp>
      <p:sp>
        <p:nvSpPr>
          <p:cNvPr id="81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400"/>
              </a:spcBef>
              <a:defRPr sz="2000">
                <a:solidFill>
                  <a:srgbClr val="DEFFFF"/>
                </a:solidFill>
              </a:defRPr>
            </a:lvl1pPr>
          </a:lstStyle>
          <a:p>
            <a:r>
              <a:t>But what is the amount of POWER (= current x voltage) PRODUCED?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533400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r>
              <a:t>For answer, we must go back to solar spectrum</a:t>
            </a:r>
          </a:p>
        </p:txBody>
      </p:sp>
      <p:sp>
        <p:nvSpPr>
          <p:cNvPr id="81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763000" cy="5867400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Energy									Wavelength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If this strikes a solar cell made of a material having </a:t>
            </a:r>
            <a:r>
              <a:rPr b="1"/>
              <a:t>Small liberation energy</a:t>
            </a:r>
            <a:r>
              <a:rPr sz="1400" b="1"/>
              <a:t> </a:t>
            </a:r>
            <a:r>
              <a:rPr sz="1400"/>
              <a:t>=&gt; 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MOST colors liberate electrons, but are driven out of cell by small voltages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If this strikes a solar cell made of a material having </a:t>
            </a:r>
            <a:r>
              <a:rPr b="1"/>
              <a:t>Large liberation energy </a:t>
            </a:r>
            <a:r>
              <a:t>=&gt;  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Only HIGH ENERGY light liberates electrons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But fewer electrons that ARE liberated will be driven by higher voltages!</a:t>
            </a:r>
          </a:p>
          <a:p>
            <a:pPr defTabSz="457200">
              <a:defRPr sz="1200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So now try to find optimum combination (based on choice of optimum material):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1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0025" y="800051"/>
            <a:ext cx="3127375" cy="2324150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Straight Arrow Connector 9"/>
          <p:cNvSpPr/>
          <p:nvPr/>
        </p:nvSpPr>
        <p:spPr>
          <a:xfrm>
            <a:off x="7620000" y="2209800"/>
            <a:ext cx="457201" cy="1589"/>
          </a:xfrm>
          <a:prstGeom prst="line">
            <a:avLst/>
          </a:prstGeom>
          <a:ln w="57150">
            <a:solidFill>
              <a:srgbClr val="FFD119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0" name="Straight Arrow Connector 10"/>
          <p:cNvSpPr/>
          <p:nvPr/>
        </p:nvSpPr>
        <p:spPr>
          <a:xfrm flipH="1" flipV="1">
            <a:off x="1066800" y="2209799"/>
            <a:ext cx="457201" cy="1589"/>
          </a:xfrm>
          <a:prstGeom prst="line">
            <a:avLst/>
          </a:prstGeom>
          <a:ln w="57150">
            <a:solidFill>
              <a:srgbClr val="FFD119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533400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r>
              <a:t>Energy absorbed by cells made of different materials:</a:t>
            </a:r>
          </a:p>
        </p:txBody>
      </p:sp>
      <p:sp>
        <p:nvSpPr>
          <p:cNvPr id="82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838200"/>
            <a:ext cx="2895600" cy="457200"/>
          </a:xfrm>
          <a:prstGeom prst="rect">
            <a:avLst/>
          </a:prstGeom>
        </p:spPr>
        <p:txBody>
          <a:bodyPr/>
          <a:lstStyle>
            <a:lvl1pPr algn="ctr" defTabSz="457200">
              <a:spcBef>
                <a:spcPts val="300"/>
              </a:spcBef>
              <a:defRPr sz="1600"/>
            </a:lvl1pPr>
          </a:lstStyle>
          <a:p>
            <a:r>
              <a:t>Cell with small "bandgap"</a:t>
            </a:r>
          </a:p>
        </p:txBody>
      </p:sp>
      <p:grpSp>
        <p:nvGrpSpPr>
          <p:cNvPr id="848" name="Group 142"/>
          <p:cNvGrpSpPr/>
          <p:nvPr/>
        </p:nvGrpSpPr>
        <p:grpSpPr>
          <a:xfrm>
            <a:off x="76199" y="1295401"/>
            <a:ext cx="2819400" cy="3110445"/>
            <a:chOff x="0" y="0"/>
            <a:chExt cx="2819398" cy="3110443"/>
          </a:xfrm>
        </p:grpSpPr>
        <p:grpSp>
          <p:nvGrpSpPr>
            <p:cNvPr id="841" name="Group 46"/>
            <p:cNvGrpSpPr/>
            <p:nvPr/>
          </p:nvGrpSpPr>
          <p:grpSpPr>
            <a:xfrm>
              <a:off x="-1" y="0"/>
              <a:ext cx="2819400" cy="3110444"/>
              <a:chOff x="0" y="0"/>
              <a:chExt cx="2819398" cy="3110443"/>
            </a:xfrm>
          </p:grpSpPr>
          <p:sp>
            <p:nvSpPr>
              <p:cNvPr id="824" name="Straight Arrow Connector 8"/>
              <p:cNvSpPr/>
              <p:nvPr/>
            </p:nvSpPr>
            <p:spPr>
              <a:xfrm flipV="1">
                <a:off x="386517" y="228599"/>
                <a:ext cx="1408" cy="2192216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831" name="Group 19"/>
              <p:cNvGrpSpPr/>
              <p:nvPr/>
            </p:nvGrpSpPr>
            <p:grpSpPr>
              <a:xfrm>
                <a:off x="387925" y="2354383"/>
                <a:ext cx="2431474" cy="132862"/>
                <a:chOff x="0" y="0"/>
                <a:chExt cx="2431472" cy="132861"/>
              </a:xfrm>
            </p:grpSpPr>
            <p:sp>
              <p:nvSpPr>
                <p:cNvPr id="825" name="Straight Arrow Connector 7"/>
                <p:cNvSpPr/>
                <p:nvPr/>
              </p:nvSpPr>
              <p:spPr>
                <a:xfrm>
                  <a:off x="0" y="66430"/>
                  <a:ext cx="2431473" cy="1385"/>
                </a:xfrm>
                <a:prstGeom prst="line">
                  <a:avLst/>
                </a:prstGeom>
                <a:noFill/>
                <a:ln w="28575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6" name="Straight Connector 13"/>
                <p:cNvSpPr/>
                <p:nvPr/>
              </p:nvSpPr>
              <p:spPr>
                <a:xfrm flipV="1">
                  <a:off x="404541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7" name="Straight Connector 14"/>
                <p:cNvSpPr/>
                <p:nvPr/>
              </p:nvSpPr>
              <p:spPr>
                <a:xfrm flipV="1">
                  <a:off x="810490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8" name="Straight Connector 15"/>
                <p:cNvSpPr/>
                <p:nvPr/>
              </p:nvSpPr>
              <p:spPr>
                <a:xfrm flipV="1">
                  <a:off x="1214328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9" name="Straight Connector 16"/>
                <p:cNvSpPr/>
                <p:nvPr/>
              </p:nvSpPr>
              <p:spPr>
                <a:xfrm flipV="1">
                  <a:off x="1619574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30" name="Straight Connector 17"/>
                <p:cNvSpPr/>
                <p:nvPr/>
              </p:nvSpPr>
              <p:spPr>
                <a:xfrm flipV="1">
                  <a:off x="2024819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32" name="Rectangle 3"/>
              <p:cNvSpPr txBox="1"/>
              <p:nvPr/>
            </p:nvSpPr>
            <p:spPr>
              <a:xfrm>
                <a:off x="117761" y="2498318"/>
                <a:ext cx="644236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0 eV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33" name="Rectangle 3"/>
              <p:cNvSpPr txBox="1"/>
              <p:nvPr/>
            </p:nvSpPr>
            <p:spPr>
              <a:xfrm>
                <a:off x="2181509" y="2525996"/>
                <a:ext cx="561688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5 eV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34" name="Rectangle 3"/>
              <p:cNvSpPr txBox="1"/>
              <p:nvPr/>
            </p:nvSpPr>
            <p:spPr>
              <a:xfrm>
                <a:off x="845696" y="2553675"/>
                <a:ext cx="1298293" cy="556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Light's  Energy</a:t>
                </a:r>
              </a:p>
            </p:txBody>
          </p:sp>
          <p:sp>
            <p:nvSpPr>
              <p:cNvPr id="835" name="Straight Arrow Connector 31"/>
              <p:cNvSpPr/>
              <p:nvPr/>
            </p:nvSpPr>
            <p:spPr>
              <a:xfrm>
                <a:off x="1130875" y="295028"/>
                <a:ext cx="540328" cy="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36" name="Straight Arrow Connector 35"/>
              <p:cNvSpPr/>
              <p:nvPr/>
            </p:nvSpPr>
            <p:spPr>
              <a:xfrm flipH="1" flipV="1">
                <a:off x="1738744" y="295030"/>
                <a:ext cx="945573" cy="1386"/>
              </a:xfrm>
              <a:prstGeom prst="line">
                <a:avLst/>
              </a:prstGeom>
              <a:noFill/>
              <a:ln w="12700" cap="flat">
                <a:solidFill>
                  <a:srgbClr val="FF00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37" name="Straight Arrow Connector 39"/>
              <p:cNvSpPr/>
              <p:nvPr/>
            </p:nvSpPr>
            <p:spPr>
              <a:xfrm flipV="1">
                <a:off x="590547" y="295029"/>
                <a:ext cx="472787" cy="138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38" name="Rectangle 3"/>
              <p:cNvSpPr txBox="1"/>
              <p:nvPr/>
            </p:nvSpPr>
            <p:spPr>
              <a:xfrm>
                <a:off x="1177777" y="324555"/>
                <a:ext cx="472787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VIS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39" name="Rectangle 3"/>
              <p:cNvSpPr txBox="1"/>
              <p:nvPr/>
            </p:nvSpPr>
            <p:spPr>
              <a:xfrm rot="16200000">
                <a:off x="-1160780" y="1160779"/>
                <a:ext cx="2590800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Energy absorbed by solar cell</a:t>
                </a:r>
              </a:p>
            </p:txBody>
          </p:sp>
          <p:sp>
            <p:nvSpPr>
              <p:cNvPr id="840" name="Straight Connector 44"/>
              <p:cNvSpPr/>
              <p:nvPr/>
            </p:nvSpPr>
            <p:spPr>
              <a:xfrm flipV="1">
                <a:off x="387925" y="427891"/>
                <a:ext cx="2296392" cy="199292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847" name="Group 75"/>
            <p:cNvGrpSpPr/>
            <p:nvPr/>
          </p:nvGrpSpPr>
          <p:grpSpPr>
            <a:xfrm>
              <a:off x="774700" y="554565"/>
              <a:ext cx="1756064" cy="2134502"/>
              <a:chOff x="0" y="0"/>
              <a:chExt cx="1756063" cy="2134501"/>
            </a:xfrm>
          </p:grpSpPr>
          <p:grpSp>
            <p:nvGrpSpPr>
              <p:cNvPr id="844" name="Group 68"/>
              <p:cNvGrpSpPr/>
              <p:nvPr/>
            </p:nvGrpSpPr>
            <p:grpSpPr>
              <a:xfrm>
                <a:off x="0" y="1529755"/>
                <a:ext cx="1756063" cy="604747"/>
                <a:chOff x="0" y="0"/>
                <a:chExt cx="1756062" cy="604746"/>
              </a:xfrm>
            </p:grpSpPr>
            <p:sp>
              <p:nvSpPr>
                <p:cNvPr id="842" name="Rectangle 69"/>
                <p:cNvSpPr/>
                <p:nvPr/>
              </p:nvSpPr>
              <p:spPr>
                <a:xfrm>
                  <a:off x="0" y="0"/>
                  <a:ext cx="1756063" cy="332154"/>
                </a:xfrm>
                <a:prstGeom prst="rect">
                  <a:avLst/>
                </a:prstGeom>
                <a:solidFill>
                  <a:srgbClr val="FF0000">
                    <a:alpha val="7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>
                    <a:spcBef>
                      <a:spcPts val="0"/>
                    </a:spcBef>
                    <a:defRPr sz="18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43" name="Rectangle 3"/>
                <p:cNvSpPr txBox="1"/>
                <p:nvPr/>
              </p:nvSpPr>
              <p:spPr>
                <a:xfrm>
                  <a:off x="0" y="47978"/>
                  <a:ext cx="1756063" cy="5567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defTabSz="457200">
                    <a:spcBef>
                      <a:spcPts val="200"/>
                    </a:spcBef>
                    <a:defRPr sz="1200" b="0">
                      <a:solidFill>
                        <a:srgbClr val="FFFFFF"/>
                      </a:solidFill>
                      <a:effectLst>
                        <a:outerShdw blurRad="38100" dist="38100" dir="2700000" rotWithShape="0">
                          <a:srgbClr val="000000"/>
                        </a:outerShdw>
                      </a:effectLst>
                    </a:defRPr>
                  </a:lvl1pPr>
                </a:lstStyle>
                <a:p>
                  <a:r>
                    <a:t>Electron Liberation</a:t>
                  </a:r>
                </a:p>
              </p:txBody>
            </p:sp>
          </p:grpSp>
          <p:sp>
            <p:nvSpPr>
              <p:cNvPr id="845" name="Right Triangle 71"/>
              <p:cNvSpPr/>
              <p:nvPr/>
            </p:nvSpPr>
            <p:spPr>
              <a:xfrm flipH="1">
                <a:off x="0" y="0"/>
                <a:ext cx="1756064" cy="1527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0">
                  <a:alpha val="66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46" name="Rectangle 3"/>
              <p:cNvSpPr txBox="1"/>
              <p:nvPr/>
            </p:nvSpPr>
            <p:spPr>
              <a:xfrm>
                <a:off x="405245" y="950330"/>
                <a:ext cx="1298293" cy="556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2B5481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Butt Kicking</a:t>
                </a:r>
              </a:p>
            </p:txBody>
          </p:sp>
        </p:grpSp>
      </p:grpSp>
      <p:grpSp>
        <p:nvGrpSpPr>
          <p:cNvPr id="873" name="Group 144"/>
          <p:cNvGrpSpPr/>
          <p:nvPr/>
        </p:nvGrpSpPr>
        <p:grpSpPr>
          <a:xfrm>
            <a:off x="3164603" y="2362200"/>
            <a:ext cx="2855197" cy="3110442"/>
            <a:chOff x="0" y="0"/>
            <a:chExt cx="2855196" cy="3110441"/>
          </a:xfrm>
        </p:grpSpPr>
        <p:grpSp>
          <p:nvGrpSpPr>
            <p:cNvPr id="854" name="Group 76"/>
            <p:cNvGrpSpPr/>
            <p:nvPr/>
          </p:nvGrpSpPr>
          <p:grpSpPr>
            <a:xfrm>
              <a:off x="1219199" y="413233"/>
              <a:ext cx="1635998" cy="2034852"/>
              <a:chOff x="0" y="0"/>
              <a:chExt cx="1635996" cy="2034850"/>
            </a:xfrm>
          </p:grpSpPr>
          <p:grpSp>
            <p:nvGrpSpPr>
              <p:cNvPr id="851" name="Group 68"/>
              <p:cNvGrpSpPr/>
              <p:nvPr/>
            </p:nvGrpSpPr>
            <p:grpSpPr>
              <a:xfrm>
                <a:off x="0" y="1262184"/>
                <a:ext cx="1553442" cy="772667"/>
                <a:chOff x="0" y="0"/>
                <a:chExt cx="1553441" cy="772665"/>
              </a:xfrm>
            </p:grpSpPr>
            <p:sp>
              <p:nvSpPr>
                <p:cNvPr id="849" name="Rectangle 80"/>
                <p:cNvSpPr/>
                <p:nvPr/>
              </p:nvSpPr>
              <p:spPr>
                <a:xfrm>
                  <a:off x="0" y="0"/>
                  <a:ext cx="1485900" cy="741812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>
                    <a:spcBef>
                      <a:spcPts val="0"/>
                    </a:spcBef>
                    <a:defRPr sz="18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50" name="Rectangle 3"/>
                <p:cNvSpPr txBox="1"/>
                <p:nvPr/>
              </p:nvSpPr>
              <p:spPr>
                <a:xfrm>
                  <a:off x="0" y="215897"/>
                  <a:ext cx="1553442" cy="5567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defTabSz="457200">
                    <a:spcBef>
                      <a:spcPts val="200"/>
                    </a:spcBef>
                    <a:defRPr sz="1200" b="0">
                      <a:solidFill>
                        <a:srgbClr val="2B5481"/>
                      </a:solidFill>
                      <a:effectLst>
                        <a:outerShdw blurRad="38100" dist="38100" dir="2700000" rotWithShape="0">
                          <a:srgbClr val="000000"/>
                        </a:outerShdw>
                      </a:effectLst>
                    </a:defRPr>
                  </a:lvl1pPr>
                </a:lstStyle>
                <a:p>
                  <a:r>
                    <a:t>Electron Liberation</a:t>
                  </a:r>
                </a:p>
              </p:txBody>
            </p:sp>
          </p:grpSp>
          <p:sp>
            <p:nvSpPr>
              <p:cNvPr id="852" name="Right Triangle 78"/>
              <p:cNvSpPr/>
              <p:nvPr/>
            </p:nvSpPr>
            <p:spPr>
              <a:xfrm flipH="1">
                <a:off x="0" y="0"/>
                <a:ext cx="1485901" cy="1262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0">
                  <a:alpha val="7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3" name="Rectangle 3"/>
              <p:cNvSpPr txBox="1"/>
              <p:nvPr/>
            </p:nvSpPr>
            <p:spPr>
              <a:xfrm>
                <a:off x="337704" y="797169"/>
                <a:ext cx="1298293" cy="556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2B5481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Butt Kicking</a:t>
                </a:r>
              </a:p>
            </p:txBody>
          </p:sp>
        </p:grpSp>
        <p:grpSp>
          <p:nvGrpSpPr>
            <p:cNvPr id="872" name="Group 106"/>
            <p:cNvGrpSpPr/>
            <p:nvPr/>
          </p:nvGrpSpPr>
          <p:grpSpPr>
            <a:xfrm>
              <a:off x="-1" y="0"/>
              <a:ext cx="2819401" cy="3110442"/>
              <a:chOff x="0" y="0"/>
              <a:chExt cx="2819399" cy="3110441"/>
            </a:xfrm>
          </p:grpSpPr>
          <p:sp>
            <p:nvSpPr>
              <p:cNvPr id="855" name="Straight Arrow Connector 107"/>
              <p:cNvSpPr/>
              <p:nvPr/>
            </p:nvSpPr>
            <p:spPr>
              <a:xfrm flipV="1">
                <a:off x="386519" y="228599"/>
                <a:ext cx="1408" cy="219221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862" name="Group 19"/>
              <p:cNvGrpSpPr/>
              <p:nvPr/>
            </p:nvGrpSpPr>
            <p:grpSpPr>
              <a:xfrm>
                <a:off x="387927" y="2354382"/>
                <a:ext cx="2431473" cy="132862"/>
                <a:chOff x="0" y="0"/>
                <a:chExt cx="2431472" cy="132861"/>
              </a:xfrm>
            </p:grpSpPr>
            <p:sp>
              <p:nvSpPr>
                <p:cNvPr id="856" name="Straight Arrow Connector 118"/>
                <p:cNvSpPr/>
                <p:nvPr/>
              </p:nvSpPr>
              <p:spPr>
                <a:xfrm>
                  <a:off x="-1" y="66430"/>
                  <a:ext cx="2431473" cy="1385"/>
                </a:xfrm>
                <a:prstGeom prst="line">
                  <a:avLst/>
                </a:prstGeom>
                <a:noFill/>
                <a:ln w="28575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57" name="Straight Connector 119"/>
                <p:cNvSpPr/>
                <p:nvPr/>
              </p:nvSpPr>
              <p:spPr>
                <a:xfrm flipV="1">
                  <a:off x="404541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58" name="Straight Connector 120"/>
                <p:cNvSpPr/>
                <p:nvPr/>
              </p:nvSpPr>
              <p:spPr>
                <a:xfrm flipV="1">
                  <a:off x="810490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59" name="Straight Connector 121"/>
                <p:cNvSpPr/>
                <p:nvPr/>
              </p:nvSpPr>
              <p:spPr>
                <a:xfrm flipV="1">
                  <a:off x="1214328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60" name="Straight Connector 122"/>
                <p:cNvSpPr/>
                <p:nvPr/>
              </p:nvSpPr>
              <p:spPr>
                <a:xfrm flipV="1">
                  <a:off x="1619574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61" name="Straight Connector 123"/>
                <p:cNvSpPr/>
                <p:nvPr/>
              </p:nvSpPr>
              <p:spPr>
                <a:xfrm flipV="1">
                  <a:off x="2024819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63" name="Rectangle 3"/>
              <p:cNvSpPr txBox="1"/>
              <p:nvPr/>
            </p:nvSpPr>
            <p:spPr>
              <a:xfrm>
                <a:off x="117763" y="2498316"/>
                <a:ext cx="644236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0 eV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64" name="Rectangle 3"/>
              <p:cNvSpPr txBox="1"/>
              <p:nvPr/>
            </p:nvSpPr>
            <p:spPr>
              <a:xfrm>
                <a:off x="2181511" y="2525995"/>
                <a:ext cx="561688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5 eV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65" name="Rectangle 3"/>
              <p:cNvSpPr txBox="1"/>
              <p:nvPr/>
            </p:nvSpPr>
            <p:spPr>
              <a:xfrm>
                <a:off x="845698" y="2553673"/>
                <a:ext cx="1298293" cy="556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Light's  Energy</a:t>
                </a:r>
              </a:p>
            </p:txBody>
          </p:sp>
          <p:sp>
            <p:nvSpPr>
              <p:cNvPr id="866" name="Straight Arrow Connector 112"/>
              <p:cNvSpPr/>
              <p:nvPr/>
            </p:nvSpPr>
            <p:spPr>
              <a:xfrm>
                <a:off x="1130877" y="295027"/>
                <a:ext cx="540328" cy="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7" name="Straight Arrow Connector 113"/>
              <p:cNvSpPr/>
              <p:nvPr/>
            </p:nvSpPr>
            <p:spPr>
              <a:xfrm flipH="1" flipV="1">
                <a:off x="1738745" y="295029"/>
                <a:ext cx="945573" cy="1386"/>
              </a:xfrm>
              <a:prstGeom prst="line">
                <a:avLst/>
              </a:prstGeom>
              <a:noFill/>
              <a:ln w="12700" cap="flat">
                <a:solidFill>
                  <a:srgbClr val="FF00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8" name="Straight Arrow Connector 114"/>
              <p:cNvSpPr/>
              <p:nvPr/>
            </p:nvSpPr>
            <p:spPr>
              <a:xfrm flipV="1">
                <a:off x="590549" y="295028"/>
                <a:ext cx="472787" cy="138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9" name="Rectangle 3"/>
              <p:cNvSpPr txBox="1"/>
              <p:nvPr/>
            </p:nvSpPr>
            <p:spPr>
              <a:xfrm>
                <a:off x="1177779" y="324554"/>
                <a:ext cx="472787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VIS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70" name="Rectangle 3"/>
              <p:cNvSpPr txBox="1"/>
              <p:nvPr/>
            </p:nvSpPr>
            <p:spPr>
              <a:xfrm rot="16200000">
                <a:off x="-1198880" y="1198879"/>
                <a:ext cx="2667000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Energy absorbed  by solar cell</a:t>
                </a:r>
              </a:p>
            </p:txBody>
          </p:sp>
          <p:sp>
            <p:nvSpPr>
              <p:cNvPr id="871" name="Straight Connector 117"/>
              <p:cNvSpPr/>
              <p:nvPr/>
            </p:nvSpPr>
            <p:spPr>
              <a:xfrm flipV="1">
                <a:off x="387927" y="427890"/>
                <a:ext cx="2296391" cy="199292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898" name="Group 143"/>
          <p:cNvGrpSpPr/>
          <p:nvPr/>
        </p:nvGrpSpPr>
        <p:grpSpPr>
          <a:xfrm>
            <a:off x="6206837" y="3657602"/>
            <a:ext cx="2860963" cy="3034244"/>
            <a:chOff x="0" y="0"/>
            <a:chExt cx="2860961" cy="3034243"/>
          </a:xfrm>
        </p:grpSpPr>
        <p:grpSp>
          <p:nvGrpSpPr>
            <p:cNvPr id="879" name="Group 82"/>
            <p:cNvGrpSpPr/>
            <p:nvPr/>
          </p:nvGrpSpPr>
          <p:grpSpPr>
            <a:xfrm>
              <a:off x="1704106" y="360156"/>
              <a:ext cx="1080655" cy="1980875"/>
              <a:chOff x="0" y="0"/>
              <a:chExt cx="1080653" cy="1980874"/>
            </a:xfrm>
          </p:grpSpPr>
          <p:grpSp>
            <p:nvGrpSpPr>
              <p:cNvPr id="876" name="Group 68"/>
              <p:cNvGrpSpPr/>
              <p:nvPr/>
            </p:nvGrpSpPr>
            <p:grpSpPr>
              <a:xfrm>
                <a:off x="0" y="718689"/>
                <a:ext cx="1080655" cy="1262186"/>
                <a:chOff x="0" y="0"/>
                <a:chExt cx="1080653" cy="1262184"/>
              </a:xfrm>
            </p:grpSpPr>
            <p:sp>
              <p:nvSpPr>
                <p:cNvPr id="874" name="Rectangle 86"/>
                <p:cNvSpPr/>
                <p:nvPr/>
              </p:nvSpPr>
              <p:spPr>
                <a:xfrm>
                  <a:off x="135082" y="0"/>
                  <a:ext cx="878033" cy="1262185"/>
                </a:xfrm>
                <a:prstGeom prst="rect">
                  <a:avLst/>
                </a:prstGeom>
                <a:solidFill>
                  <a:srgbClr val="FF00FF">
                    <a:alpha val="66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>
                    <a:spcBef>
                      <a:spcPts val="0"/>
                    </a:spcBef>
                    <a:defRPr sz="18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75" name="Rectangle 3"/>
                <p:cNvSpPr txBox="1"/>
                <p:nvPr/>
              </p:nvSpPr>
              <p:spPr>
                <a:xfrm>
                  <a:off x="0" y="410633"/>
                  <a:ext cx="1080655" cy="77114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 defTabSz="457200">
                    <a:spcBef>
                      <a:spcPts val="200"/>
                    </a:spcBef>
                    <a:defRPr sz="1200" b="0">
                      <a:solidFill>
                        <a:srgbClr val="FFFFFF"/>
                      </a:solidFill>
                      <a:effectLst>
                        <a:outerShdw blurRad="38100" dist="38100" dir="2700000" rotWithShape="0">
                          <a:srgbClr val="000000"/>
                        </a:outerShdw>
                      </a:effectLst>
                    </a:defRPr>
                  </a:pPr>
                  <a:r>
                    <a:t>Electron</a:t>
                  </a:r>
                  <a:endParaRPr>
                    <a:solidFill>
                      <a:srgbClr val="CC3300"/>
                    </a:solidFill>
                  </a:endParaRPr>
                </a:p>
                <a:p>
                  <a:pPr defTabSz="457200">
                    <a:spcBef>
                      <a:spcPts val="200"/>
                    </a:spcBef>
                    <a:defRPr sz="1200" b="0">
                      <a:solidFill>
                        <a:srgbClr val="FFFFFF"/>
                      </a:solidFill>
                      <a:effectLst>
                        <a:outerShdw blurRad="38100" dist="38100" dir="2700000" rotWithShape="0">
                          <a:srgbClr val="000000"/>
                        </a:outerShdw>
                      </a:effectLst>
                    </a:defRPr>
                  </a:pPr>
                  <a:r>
                    <a:t>Liberation</a:t>
                  </a:r>
                </a:p>
              </p:txBody>
            </p:sp>
          </p:grpSp>
          <p:sp>
            <p:nvSpPr>
              <p:cNvPr id="877" name="Right Triangle 84"/>
              <p:cNvSpPr/>
              <p:nvPr/>
            </p:nvSpPr>
            <p:spPr>
              <a:xfrm flipH="1">
                <a:off x="135082" y="0"/>
                <a:ext cx="878033" cy="730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0">
                  <a:alpha val="7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8" name="Rectangle 3"/>
              <p:cNvSpPr txBox="1"/>
              <p:nvPr/>
            </p:nvSpPr>
            <p:spPr>
              <a:xfrm>
                <a:off x="202622" y="265723"/>
                <a:ext cx="810492" cy="771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r" defTabSz="457200">
                  <a:spcBef>
                    <a:spcPts val="200"/>
                  </a:spcBef>
                  <a:defRPr sz="1200" b="0">
                    <a:solidFill>
                      <a:srgbClr val="2B5481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pPr>
                <a:r>
                  <a:t>Butt </a:t>
                </a:r>
                <a:endParaRPr>
                  <a:solidFill>
                    <a:srgbClr val="CC3300"/>
                  </a:solidFill>
                </a:endParaRPr>
              </a:p>
              <a:p>
                <a:pPr algn="r" defTabSz="457200">
                  <a:spcBef>
                    <a:spcPts val="200"/>
                  </a:spcBef>
                  <a:defRPr sz="1200" b="0">
                    <a:solidFill>
                      <a:srgbClr val="2B5481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pPr>
                <a:r>
                  <a:t>Kicking</a:t>
                </a:r>
              </a:p>
            </p:txBody>
          </p:sp>
        </p:grpSp>
        <p:grpSp>
          <p:nvGrpSpPr>
            <p:cNvPr id="897" name="Group 124"/>
            <p:cNvGrpSpPr/>
            <p:nvPr/>
          </p:nvGrpSpPr>
          <p:grpSpPr>
            <a:xfrm>
              <a:off x="-1" y="0"/>
              <a:ext cx="2860963" cy="3034244"/>
              <a:chOff x="0" y="0"/>
              <a:chExt cx="2860961" cy="3034243"/>
            </a:xfrm>
          </p:grpSpPr>
          <p:sp>
            <p:nvSpPr>
              <p:cNvPr id="880" name="Straight Arrow Connector 125"/>
              <p:cNvSpPr/>
              <p:nvPr/>
            </p:nvSpPr>
            <p:spPr>
              <a:xfrm flipV="1">
                <a:off x="428082" y="152399"/>
                <a:ext cx="1408" cy="2192216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887" name="Group 19"/>
              <p:cNvGrpSpPr/>
              <p:nvPr/>
            </p:nvGrpSpPr>
            <p:grpSpPr>
              <a:xfrm>
                <a:off x="429489" y="2278183"/>
                <a:ext cx="2431473" cy="132862"/>
                <a:chOff x="0" y="0"/>
                <a:chExt cx="2431472" cy="132861"/>
              </a:xfrm>
            </p:grpSpPr>
            <p:sp>
              <p:nvSpPr>
                <p:cNvPr id="881" name="Straight Arrow Connector 136"/>
                <p:cNvSpPr/>
                <p:nvPr/>
              </p:nvSpPr>
              <p:spPr>
                <a:xfrm>
                  <a:off x="-1" y="66430"/>
                  <a:ext cx="2431473" cy="1385"/>
                </a:xfrm>
                <a:prstGeom prst="line">
                  <a:avLst/>
                </a:prstGeom>
                <a:noFill/>
                <a:ln w="28575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2" name="Straight Connector 137"/>
                <p:cNvSpPr/>
                <p:nvPr/>
              </p:nvSpPr>
              <p:spPr>
                <a:xfrm flipV="1">
                  <a:off x="404541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3" name="Straight Connector 138"/>
                <p:cNvSpPr/>
                <p:nvPr/>
              </p:nvSpPr>
              <p:spPr>
                <a:xfrm flipV="1">
                  <a:off x="810490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4" name="Straight Connector 139"/>
                <p:cNvSpPr/>
                <p:nvPr/>
              </p:nvSpPr>
              <p:spPr>
                <a:xfrm flipV="1">
                  <a:off x="1214328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5" name="Straight Connector 140"/>
                <p:cNvSpPr/>
                <p:nvPr/>
              </p:nvSpPr>
              <p:spPr>
                <a:xfrm flipV="1">
                  <a:off x="1619574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6" name="Straight Connector 141"/>
                <p:cNvSpPr/>
                <p:nvPr/>
              </p:nvSpPr>
              <p:spPr>
                <a:xfrm flipV="1">
                  <a:off x="2024819" y="0"/>
                  <a:ext cx="1408" cy="1328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88" name="Rectangle 3"/>
              <p:cNvSpPr txBox="1"/>
              <p:nvPr/>
            </p:nvSpPr>
            <p:spPr>
              <a:xfrm>
                <a:off x="159326" y="2422117"/>
                <a:ext cx="644236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0 eV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89" name="Rectangle 3"/>
              <p:cNvSpPr txBox="1"/>
              <p:nvPr/>
            </p:nvSpPr>
            <p:spPr>
              <a:xfrm>
                <a:off x="2223073" y="2449796"/>
                <a:ext cx="561688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5 eV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90" name="Rectangle 3"/>
              <p:cNvSpPr txBox="1"/>
              <p:nvPr/>
            </p:nvSpPr>
            <p:spPr>
              <a:xfrm>
                <a:off x="887261" y="2477475"/>
                <a:ext cx="1298293" cy="556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Light's  Energy</a:t>
                </a:r>
              </a:p>
            </p:txBody>
          </p:sp>
          <p:sp>
            <p:nvSpPr>
              <p:cNvPr id="891" name="Straight Arrow Connector 130"/>
              <p:cNvSpPr/>
              <p:nvPr/>
            </p:nvSpPr>
            <p:spPr>
              <a:xfrm>
                <a:off x="1172439" y="218828"/>
                <a:ext cx="540328" cy="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2" name="Straight Arrow Connector 131"/>
              <p:cNvSpPr/>
              <p:nvPr/>
            </p:nvSpPr>
            <p:spPr>
              <a:xfrm flipH="1" flipV="1">
                <a:off x="1780308" y="218830"/>
                <a:ext cx="945573" cy="1386"/>
              </a:xfrm>
              <a:prstGeom prst="line">
                <a:avLst/>
              </a:prstGeom>
              <a:noFill/>
              <a:ln w="12700" cap="flat">
                <a:solidFill>
                  <a:srgbClr val="FF00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3" name="Straight Arrow Connector 132"/>
              <p:cNvSpPr/>
              <p:nvPr/>
            </p:nvSpPr>
            <p:spPr>
              <a:xfrm flipV="1">
                <a:off x="632112" y="218829"/>
                <a:ext cx="472787" cy="138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4" name="Rectangle 3"/>
              <p:cNvSpPr txBox="1"/>
              <p:nvPr/>
            </p:nvSpPr>
            <p:spPr>
              <a:xfrm>
                <a:off x="1219341" y="248355"/>
                <a:ext cx="472787" cy="531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VIS  </a:t>
                </a:r>
                <a:endParaRPr>
                  <a:solidFill>
                    <a:srgbClr val="CC3300"/>
                  </a:solidFill>
                </a:endParaRPr>
              </a:p>
            </p:txBody>
          </p:sp>
          <p:sp>
            <p:nvSpPr>
              <p:cNvPr id="895" name="Rectangle 3"/>
              <p:cNvSpPr txBox="1"/>
              <p:nvPr/>
            </p:nvSpPr>
            <p:spPr>
              <a:xfrm rot="16200000">
                <a:off x="-1084580" y="1084579"/>
                <a:ext cx="2438400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spcBef>
                    <a:spcPts val="200"/>
                  </a:spcBef>
                  <a:defRPr sz="1200" b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/>
                      </a:outerShdw>
                    </a:effectLst>
                  </a:defRPr>
                </a:lvl1pPr>
              </a:lstStyle>
              <a:p>
                <a:r>
                  <a:t>Energy absorbed by solar cell</a:t>
                </a:r>
              </a:p>
            </p:txBody>
          </p:sp>
          <p:sp>
            <p:nvSpPr>
              <p:cNvPr id="896" name="Straight Connector 135"/>
              <p:cNvSpPr/>
              <p:nvPr/>
            </p:nvSpPr>
            <p:spPr>
              <a:xfrm flipV="1">
                <a:off x="429489" y="351691"/>
                <a:ext cx="2296391" cy="1992923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899" name="Rectangle 3"/>
          <p:cNvSpPr txBox="1"/>
          <p:nvPr/>
        </p:nvSpPr>
        <p:spPr>
          <a:xfrm>
            <a:off x="3124200" y="1905000"/>
            <a:ext cx="3200400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Cell with medium "bandgap"</a:t>
            </a:r>
          </a:p>
        </p:txBody>
      </p:sp>
      <p:sp>
        <p:nvSpPr>
          <p:cNvPr id="900" name="Rectangle 3"/>
          <p:cNvSpPr txBox="1"/>
          <p:nvPr/>
        </p:nvSpPr>
        <p:spPr>
          <a:xfrm>
            <a:off x="6400800" y="3124200"/>
            <a:ext cx="2667000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Cell with large "bandgap"</a:t>
            </a:r>
          </a:p>
        </p:txBody>
      </p:sp>
      <p:sp>
        <p:nvSpPr>
          <p:cNvPr id="901" name="Rectangle 3"/>
          <p:cNvSpPr txBox="1"/>
          <p:nvPr/>
        </p:nvSpPr>
        <p:spPr>
          <a:xfrm>
            <a:off x="76200" y="5448300"/>
            <a:ext cx="5715000" cy="129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</a:tabLst>
              <a:defRPr sz="1600"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Blue Triangles =&gt; Energy passing right thru the cell!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tabLst>
                <a:tab pos="457200" algn="l"/>
                <a:tab pos="914400" algn="l"/>
                <a:tab pos="1371600" algn="l"/>
              </a:tabLst>
              <a:defRPr sz="700"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</a:tabLst>
              <a:defRPr sz="1600"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Yellow Triangles =&gt; Energy lost to heating of the cell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tabLst>
                <a:tab pos="457200" algn="l"/>
                <a:tab pos="914400" algn="l"/>
                <a:tab pos="1371600" algn="l"/>
              </a:tabLst>
              <a:defRPr sz="800"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tabLst>
                <a:tab pos="457200" algn="l"/>
                <a:tab pos="914400" algn="l"/>
                <a:tab pos="1371600" algn="l"/>
              </a:tabLst>
              <a:defRPr sz="1600"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Rectangles </a:t>
            </a:r>
            <a:r>
              <a:rPr b="1"/>
              <a:t>(only!)</a:t>
            </a:r>
            <a:r>
              <a:t> =&gt; Electricity out of the cell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 Hands-on Introduction to Nanoscience: WeCanFigureThisOut.org/NANO/Nano_home.htm</a:t>
            </a:r>
          </a:p>
        </p:txBody>
      </p:sp>
      <p:sp>
        <p:nvSpPr>
          <p:cNvPr id="117" name="Rectangle 2"/>
          <p:cNvSpPr txBox="1">
            <a:spLocks noGrp="1"/>
          </p:cNvSpPr>
          <p:nvPr>
            <p:ph type="title"/>
          </p:nvPr>
        </p:nvSpPr>
        <p:spPr>
          <a:xfrm>
            <a:off x="304800" y="838200"/>
            <a:ext cx="8534400" cy="8382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For even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more</a:t>
            </a:r>
            <a:r>
              <a:t> information on today's topics see:</a:t>
            </a:r>
            <a:r>
              <a:rPr sz="2400"/>
              <a:t> </a:t>
            </a:r>
          </a:p>
        </p:txBody>
      </p:sp>
      <p:sp>
        <p:nvSpPr>
          <p:cNvPr id="118" name="Rectangle 3"/>
          <p:cNvSpPr txBox="1">
            <a:spLocks noGrp="1"/>
          </p:cNvSpPr>
          <p:nvPr>
            <p:ph type="body" idx="1"/>
          </p:nvPr>
        </p:nvSpPr>
        <p:spPr>
          <a:xfrm>
            <a:off x="190499" y="1940195"/>
            <a:ext cx="8763001" cy="3733801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From the Sustainable Energy Systems part of WeCanFigureThisOut.org: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Solar Power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Next Generation Solar Power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Batteries and Fuel Cells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Power Cycles &amp; Energy Storage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1828800"/>
            <a:ext cx="2590800" cy="990600"/>
          </a:xfrm>
          <a:prstGeom prst="rect">
            <a:avLst/>
          </a:prstGeom>
        </p:spPr>
        <p:txBody>
          <a:bodyPr/>
          <a:lstStyle>
            <a:lvl1pPr algn="ctr" defTabSz="448055">
              <a:spcBef>
                <a:spcPts val="300"/>
              </a:spcBef>
              <a:defRPr sz="1568">
                <a:solidFill>
                  <a:srgbClr val="FF00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For solar cell using material with 0.5 eV electron liberation energy (bandgap):</a:t>
            </a:r>
          </a:p>
        </p:txBody>
      </p:sp>
      <p:grpSp>
        <p:nvGrpSpPr>
          <p:cNvPr id="925" name="Group 106"/>
          <p:cNvGrpSpPr/>
          <p:nvPr/>
        </p:nvGrpSpPr>
        <p:grpSpPr>
          <a:xfrm>
            <a:off x="2743199" y="836081"/>
            <a:ext cx="6324602" cy="6195148"/>
            <a:chOff x="0" y="0"/>
            <a:chExt cx="6324600" cy="6195147"/>
          </a:xfrm>
        </p:grpSpPr>
        <p:sp>
          <p:nvSpPr>
            <p:cNvPr id="904" name="Rectangle 3"/>
            <p:cNvSpPr txBox="1"/>
            <p:nvPr/>
          </p:nvSpPr>
          <p:spPr>
            <a:xfrm>
              <a:off x="0" y="2220884"/>
              <a:ext cx="632460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5 eV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05" name="Rectangle 3"/>
            <p:cNvSpPr txBox="1"/>
            <p:nvPr/>
          </p:nvSpPr>
          <p:spPr>
            <a:xfrm>
              <a:off x="1124373" y="2220884"/>
              <a:ext cx="35136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06" name="Rectangle 3"/>
            <p:cNvSpPr txBox="1"/>
            <p:nvPr/>
          </p:nvSpPr>
          <p:spPr>
            <a:xfrm>
              <a:off x="1405467" y="2220884"/>
              <a:ext cx="56218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1.5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07" name="Rectangle 3"/>
            <p:cNvSpPr txBox="1"/>
            <p:nvPr/>
          </p:nvSpPr>
          <p:spPr>
            <a:xfrm>
              <a:off x="1827107" y="2220884"/>
              <a:ext cx="56218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1.25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08" name="Rectangle 3"/>
            <p:cNvSpPr txBox="1"/>
            <p:nvPr/>
          </p:nvSpPr>
          <p:spPr>
            <a:xfrm>
              <a:off x="2389293" y="2220884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 eV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09" name="Rectangle 3"/>
            <p:cNvSpPr txBox="1"/>
            <p:nvPr/>
          </p:nvSpPr>
          <p:spPr>
            <a:xfrm>
              <a:off x="3302847" y="2220884"/>
              <a:ext cx="773007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0.75 eV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0" name="Rectangle 3"/>
            <p:cNvSpPr txBox="1"/>
            <p:nvPr/>
          </p:nvSpPr>
          <p:spPr>
            <a:xfrm>
              <a:off x="5200227" y="2220884"/>
              <a:ext cx="77300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0.5 eV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1" name="Rectangle 3"/>
            <p:cNvSpPr txBox="1"/>
            <p:nvPr/>
          </p:nvSpPr>
          <p:spPr>
            <a:xfrm>
              <a:off x="70273" y="297954"/>
              <a:ext cx="632460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250 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2" name="Rectangle 3"/>
            <p:cNvSpPr txBox="1"/>
            <p:nvPr/>
          </p:nvSpPr>
          <p:spPr>
            <a:xfrm>
              <a:off x="562186" y="297954"/>
              <a:ext cx="56218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500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3" name="Rectangle 3"/>
            <p:cNvSpPr txBox="1"/>
            <p:nvPr/>
          </p:nvSpPr>
          <p:spPr>
            <a:xfrm>
              <a:off x="1124373" y="297954"/>
              <a:ext cx="56218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750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4" name="Rectangle 3"/>
            <p:cNvSpPr txBox="1"/>
            <p:nvPr/>
          </p:nvSpPr>
          <p:spPr>
            <a:xfrm>
              <a:off x="1686560" y="297954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1000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5" name="Rectangle 3"/>
            <p:cNvSpPr txBox="1"/>
            <p:nvPr/>
          </p:nvSpPr>
          <p:spPr>
            <a:xfrm>
              <a:off x="2810933" y="297954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1500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6" name="Rectangle 3"/>
            <p:cNvSpPr txBox="1"/>
            <p:nvPr/>
          </p:nvSpPr>
          <p:spPr>
            <a:xfrm>
              <a:off x="3935307" y="297954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2000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7" name="Rectangle 3"/>
            <p:cNvSpPr txBox="1"/>
            <p:nvPr/>
          </p:nvSpPr>
          <p:spPr>
            <a:xfrm>
              <a:off x="5059680" y="297954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2500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8" name="Rectangle 3"/>
            <p:cNvSpPr txBox="1"/>
            <p:nvPr/>
          </p:nvSpPr>
          <p:spPr>
            <a:xfrm>
              <a:off x="947420" y="0"/>
              <a:ext cx="4005581" cy="3230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Sun's wavelengths (in nm)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19" name="Rectangle 3"/>
            <p:cNvSpPr txBox="1"/>
            <p:nvPr/>
          </p:nvSpPr>
          <p:spPr>
            <a:xfrm>
              <a:off x="5692140" y="535519"/>
              <a:ext cx="632461" cy="5659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100%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50%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0%</a:t>
              </a:r>
              <a:endParaRPr sz="2400"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pic>
          <p:nvPicPr>
            <p:cNvPr id="920" name="Picture 28" descr="Picture 2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9585" y="656170"/>
              <a:ext cx="5471562" cy="1587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1" name="Right Triangle 30"/>
            <p:cNvSpPr/>
            <p:nvPr/>
          </p:nvSpPr>
          <p:spPr>
            <a:xfrm flipH="1">
              <a:off x="210820" y="690038"/>
              <a:ext cx="5123180" cy="123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6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2" name="Rectangle 32"/>
            <p:cNvSpPr/>
            <p:nvPr/>
          </p:nvSpPr>
          <p:spPr>
            <a:xfrm>
              <a:off x="239183" y="1917703"/>
              <a:ext cx="5101592" cy="152401"/>
            </a:xfrm>
            <a:prstGeom prst="rect">
              <a:avLst/>
            </a:prstGeom>
            <a:solidFill>
              <a:srgbClr val="FF0000">
                <a:alpha val="6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3" name="Rectangle 3"/>
            <p:cNvSpPr txBox="1"/>
            <p:nvPr/>
          </p:nvSpPr>
          <p:spPr>
            <a:xfrm>
              <a:off x="1475739" y="1539566"/>
              <a:ext cx="3935309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Electron Liberation</a:t>
              </a:r>
            </a:p>
          </p:txBody>
        </p:sp>
        <p:sp>
          <p:nvSpPr>
            <p:cNvPr id="924" name="Rectangle 3"/>
            <p:cNvSpPr txBox="1"/>
            <p:nvPr/>
          </p:nvSpPr>
          <p:spPr>
            <a:xfrm>
              <a:off x="1" y="853766"/>
              <a:ext cx="2743201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Electron Butt Kicking</a:t>
              </a:r>
            </a:p>
          </p:txBody>
        </p:sp>
      </p:grpSp>
      <p:grpSp>
        <p:nvGrpSpPr>
          <p:cNvPr id="947" name="Group 108"/>
          <p:cNvGrpSpPr/>
          <p:nvPr/>
        </p:nvGrpSpPr>
        <p:grpSpPr>
          <a:xfrm>
            <a:off x="2690284" y="4246033"/>
            <a:ext cx="6377517" cy="6214195"/>
            <a:chOff x="0" y="0"/>
            <a:chExt cx="6377515" cy="6214194"/>
          </a:xfrm>
        </p:grpSpPr>
        <p:pic>
          <p:nvPicPr>
            <p:cNvPr id="926" name="Picture 105" descr="Picture 10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8600" y="630765"/>
              <a:ext cx="5486401" cy="1579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7" name="Rectangle 3"/>
            <p:cNvSpPr txBox="1"/>
            <p:nvPr/>
          </p:nvSpPr>
          <p:spPr>
            <a:xfrm>
              <a:off x="0" y="2239931"/>
              <a:ext cx="632460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5 eV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28" name="Rectangle 3"/>
            <p:cNvSpPr txBox="1"/>
            <p:nvPr/>
          </p:nvSpPr>
          <p:spPr>
            <a:xfrm>
              <a:off x="1124373" y="2239931"/>
              <a:ext cx="35136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29" name="Rectangle 3"/>
            <p:cNvSpPr txBox="1"/>
            <p:nvPr/>
          </p:nvSpPr>
          <p:spPr>
            <a:xfrm>
              <a:off x="1405467" y="2239931"/>
              <a:ext cx="56218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1.5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0" name="Rectangle 3"/>
            <p:cNvSpPr txBox="1"/>
            <p:nvPr/>
          </p:nvSpPr>
          <p:spPr>
            <a:xfrm>
              <a:off x="1827107" y="2239931"/>
              <a:ext cx="56218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1.25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1" name="Rectangle 3"/>
            <p:cNvSpPr txBox="1"/>
            <p:nvPr/>
          </p:nvSpPr>
          <p:spPr>
            <a:xfrm>
              <a:off x="2389293" y="2239931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 eV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2" name="Rectangle 3"/>
            <p:cNvSpPr txBox="1"/>
            <p:nvPr/>
          </p:nvSpPr>
          <p:spPr>
            <a:xfrm>
              <a:off x="3302847" y="2239931"/>
              <a:ext cx="773007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0.75 eV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3" name="Rectangle 3"/>
            <p:cNvSpPr txBox="1"/>
            <p:nvPr/>
          </p:nvSpPr>
          <p:spPr>
            <a:xfrm>
              <a:off x="5200227" y="2239931"/>
              <a:ext cx="77300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0.5 eV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4" name="Rectangle 3"/>
            <p:cNvSpPr txBox="1"/>
            <p:nvPr/>
          </p:nvSpPr>
          <p:spPr>
            <a:xfrm>
              <a:off x="112605" y="295835"/>
              <a:ext cx="632460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250 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5" name="Rectangle 3"/>
            <p:cNvSpPr txBox="1"/>
            <p:nvPr/>
          </p:nvSpPr>
          <p:spPr>
            <a:xfrm>
              <a:off x="604518" y="295835"/>
              <a:ext cx="56218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500</a:t>
              </a: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6" name="Rectangle 3"/>
            <p:cNvSpPr txBox="1"/>
            <p:nvPr/>
          </p:nvSpPr>
          <p:spPr>
            <a:xfrm>
              <a:off x="1166705" y="295835"/>
              <a:ext cx="562188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750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7" name="Rectangle 3"/>
            <p:cNvSpPr txBox="1"/>
            <p:nvPr/>
          </p:nvSpPr>
          <p:spPr>
            <a:xfrm>
              <a:off x="1728892" y="295835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1000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8" name="Rectangle 3"/>
            <p:cNvSpPr txBox="1"/>
            <p:nvPr/>
          </p:nvSpPr>
          <p:spPr>
            <a:xfrm>
              <a:off x="2853265" y="295835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1500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39" name="Rectangle 3"/>
            <p:cNvSpPr txBox="1"/>
            <p:nvPr/>
          </p:nvSpPr>
          <p:spPr>
            <a:xfrm>
              <a:off x="3977639" y="295835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2000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40" name="Rectangle 3"/>
            <p:cNvSpPr txBox="1"/>
            <p:nvPr/>
          </p:nvSpPr>
          <p:spPr>
            <a:xfrm>
              <a:off x="5102012" y="295835"/>
              <a:ext cx="632461" cy="3674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2500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41" name="Rectangle 3"/>
            <p:cNvSpPr txBox="1"/>
            <p:nvPr/>
          </p:nvSpPr>
          <p:spPr>
            <a:xfrm>
              <a:off x="885612" y="0"/>
              <a:ext cx="4005581" cy="3230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Sun's wavelengths (in nm)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42" name="Rectangle 3"/>
            <p:cNvSpPr txBox="1"/>
            <p:nvPr/>
          </p:nvSpPr>
          <p:spPr>
            <a:xfrm>
              <a:off x="5745055" y="554565"/>
              <a:ext cx="632461" cy="5659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100%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50%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0%</a:t>
              </a:r>
              <a:endParaRPr sz="2400"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43" name="Right Triangle 99"/>
            <p:cNvSpPr/>
            <p:nvPr/>
          </p:nvSpPr>
          <p:spPr>
            <a:xfrm flipH="1">
              <a:off x="228600" y="655047"/>
              <a:ext cx="3352801" cy="1194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>
                <a:alpha val="7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4" name="Rectangle 100"/>
            <p:cNvSpPr/>
            <p:nvPr/>
          </p:nvSpPr>
          <p:spPr>
            <a:xfrm rot="10800000" flipH="1">
              <a:off x="242569" y="1849964"/>
              <a:ext cx="3336714" cy="169335"/>
            </a:xfrm>
            <a:prstGeom prst="rect">
              <a:avLst/>
            </a:prstGeom>
            <a:solidFill>
              <a:srgbClr val="FF6600">
                <a:alpha val="7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5" name="Rectangle 3"/>
            <p:cNvSpPr txBox="1"/>
            <p:nvPr/>
          </p:nvSpPr>
          <p:spPr>
            <a:xfrm>
              <a:off x="1295399" y="1513417"/>
              <a:ext cx="1953262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Electron Liberation</a:t>
              </a:r>
            </a:p>
          </p:txBody>
        </p:sp>
        <p:sp>
          <p:nvSpPr>
            <p:cNvPr id="946" name="Rectangle 3"/>
            <p:cNvSpPr txBox="1"/>
            <p:nvPr/>
          </p:nvSpPr>
          <p:spPr>
            <a:xfrm>
              <a:off x="76200" y="759881"/>
              <a:ext cx="2590801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Electron Butt Kicking</a:t>
              </a:r>
            </a:p>
          </p:txBody>
        </p:sp>
      </p:grpSp>
      <p:sp>
        <p:nvSpPr>
          <p:cNvPr id="948" name="Rectangle 3"/>
          <p:cNvSpPr txBox="1"/>
          <p:nvPr/>
        </p:nvSpPr>
        <p:spPr>
          <a:xfrm>
            <a:off x="152400" y="5105400"/>
            <a:ext cx="2286000" cy="99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300"/>
              </a:spcBef>
              <a:defRPr sz="1600" b="0">
                <a:solidFill>
                  <a:srgbClr val="FFA75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solar cell using material with 0.75 eV electron liberation energy (bandgap):</a:t>
            </a:r>
          </a:p>
        </p:txBody>
      </p:sp>
      <p:sp>
        <p:nvSpPr>
          <p:cNvPr id="949" name="Rectangle 2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686800" cy="5334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Plotting backward, as percentages (preparing to blend in solar intensities):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858519"/>
            <a:ext cx="2286000" cy="3561711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300"/>
              </a:spcBef>
              <a:defRPr sz="1600"/>
            </a:lvl1pPr>
          </a:lstStyle>
          <a:p>
            <a:r>
              <a:t>PERCENTAGE of light's energy captured as electricity by different bandgap materials:</a:t>
            </a:r>
          </a:p>
        </p:txBody>
      </p:sp>
      <p:sp>
        <p:nvSpPr>
          <p:cNvPr id="952" name="Rectangle 3"/>
          <p:cNvSpPr txBox="1"/>
          <p:nvPr/>
        </p:nvSpPr>
        <p:spPr>
          <a:xfrm>
            <a:off x="76200" y="2895600"/>
            <a:ext cx="2362200" cy="745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300"/>
              </a:spcBef>
              <a:defRPr sz="1600" b="0">
                <a:solidFill>
                  <a:srgbClr val="FFD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Sun's Energy Spectrum: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600" b="0">
                <a:solidFill>
                  <a:srgbClr val="CC33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300"/>
              </a:spcBef>
              <a:defRPr sz="1600" b="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Energy</a:t>
            </a:r>
            <a:r>
              <a:rPr>
                <a:solidFill>
                  <a:srgbClr val="CC3300"/>
                </a:solidFill>
              </a:rPr>
              <a:t> </a:t>
            </a:r>
            <a:r>
              <a:rPr>
                <a:solidFill>
                  <a:srgbClr val="FFA759"/>
                </a:solidFill>
              </a:rPr>
              <a:t>captured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A759"/>
                </a:solidFill>
              </a:rPr>
              <a:t>by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different bandgap </a:t>
            </a:r>
            <a:r>
              <a:rPr>
                <a:solidFill>
                  <a:srgbClr val="FF00FF"/>
                </a:solidFill>
              </a:rPr>
              <a:t>cells: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600" b="0">
                <a:solidFill>
                  <a:srgbClr val="FF00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600" b="0">
                <a:solidFill>
                  <a:srgbClr val="FF00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600" b="0">
                <a:solidFill>
                  <a:srgbClr val="FF00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600" b="0">
                <a:solidFill>
                  <a:srgbClr val="FF00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(I really should've used Sun's AM1.5 spectrum)</a:t>
            </a:r>
          </a:p>
          <a:p>
            <a:pPr algn="l" defTabSz="457200">
              <a:spcBef>
                <a:spcPts val="800"/>
              </a:spcBef>
              <a:defRPr sz="1600" b="0">
                <a:solidFill>
                  <a:srgbClr val="CC33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				</a:t>
            </a:r>
          </a:p>
        </p:txBody>
      </p:sp>
      <p:grpSp>
        <p:nvGrpSpPr>
          <p:cNvPr id="972" name="Group"/>
          <p:cNvGrpSpPr/>
          <p:nvPr/>
        </p:nvGrpSpPr>
        <p:grpSpPr>
          <a:xfrm>
            <a:off x="2286000" y="685800"/>
            <a:ext cx="6858000" cy="9092185"/>
            <a:chOff x="0" y="0"/>
            <a:chExt cx="6858000" cy="9092184"/>
          </a:xfrm>
        </p:grpSpPr>
        <p:pic>
          <p:nvPicPr>
            <p:cNvPr id="953" name="Picture 29" descr="Picture 2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2400" y="96519"/>
              <a:ext cx="6019802" cy="4888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4" name="Rectangle 3"/>
            <p:cNvSpPr txBox="1"/>
            <p:nvPr/>
          </p:nvSpPr>
          <p:spPr>
            <a:xfrm>
              <a:off x="0" y="1620520"/>
              <a:ext cx="6858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5 eV</a:t>
              </a: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55" name="Rectangle 3"/>
            <p:cNvSpPr txBox="1"/>
            <p:nvPr/>
          </p:nvSpPr>
          <p:spPr>
            <a:xfrm>
              <a:off x="1219200" y="1620520"/>
              <a:ext cx="3810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</a:t>
              </a: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56" name="Rectangle 3"/>
            <p:cNvSpPr txBox="1"/>
            <p:nvPr/>
          </p:nvSpPr>
          <p:spPr>
            <a:xfrm>
              <a:off x="1524000" y="1620520"/>
              <a:ext cx="6096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1.5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57" name="Rectangle 3"/>
            <p:cNvSpPr txBox="1"/>
            <p:nvPr/>
          </p:nvSpPr>
          <p:spPr>
            <a:xfrm>
              <a:off x="1981200" y="1620520"/>
              <a:ext cx="6096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1.25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58" name="Rectangle 3"/>
            <p:cNvSpPr txBox="1"/>
            <p:nvPr/>
          </p:nvSpPr>
          <p:spPr>
            <a:xfrm>
              <a:off x="2590800" y="1620520"/>
              <a:ext cx="6858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 eV</a:t>
              </a: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59" name="Rectangle 3"/>
            <p:cNvSpPr txBox="1"/>
            <p:nvPr/>
          </p:nvSpPr>
          <p:spPr>
            <a:xfrm>
              <a:off x="3581400" y="1620520"/>
              <a:ext cx="8382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0.75 eV</a:t>
              </a: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0" name="Rectangle 3"/>
            <p:cNvSpPr txBox="1"/>
            <p:nvPr/>
          </p:nvSpPr>
          <p:spPr>
            <a:xfrm>
              <a:off x="5638800" y="1620520"/>
              <a:ext cx="8382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0.5 eV</a:t>
              </a: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1" name="Rectangle 3"/>
            <p:cNvSpPr txBox="1"/>
            <p:nvPr/>
          </p:nvSpPr>
          <p:spPr>
            <a:xfrm>
              <a:off x="152400" y="4973320"/>
              <a:ext cx="6858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250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2" name="Rectangle 3"/>
            <p:cNvSpPr txBox="1"/>
            <p:nvPr/>
          </p:nvSpPr>
          <p:spPr>
            <a:xfrm>
              <a:off x="685800" y="4973320"/>
              <a:ext cx="6096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500</a:t>
              </a: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3" name="Rectangle 3"/>
            <p:cNvSpPr txBox="1"/>
            <p:nvPr/>
          </p:nvSpPr>
          <p:spPr>
            <a:xfrm>
              <a:off x="1295400" y="4973320"/>
              <a:ext cx="6096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750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4" name="Rectangle 3"/>
            <p:cNvSpPr txBox="1"/>
            <p:nvPr/>
          </p:nvSpPr>
          <p:spPr>
            <a:xfrm>
              <a:off x="1905000" y="4973320"/>
              <a:ext cx="6858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1000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5" name="Rectangle 3"/>
            <p:cNvSpPr txBox="1"/>
            <p:nvPr/>
          </p:nvSpPr>
          <p:spPr>
            <a:xfrm>
              <a:off x="3124200" y="4973320"/>
              <a:ext cx="6858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1500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6" name="Rectangle 3"/>
            <p:cNvSpPr txBox="1"/>
            <p:nvPr/>
          </p:nvSpPr>
          <p:spPr>
            <a:xfrm>
              <a:off x="4343400" y="4973320"/>
              <a:ext cx="6858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2000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7" name="Rectangle 3"/>
            <p:cNvSpPr txBox="1"/>
            <p:nvPr/>
          </p:nvSpPr>
          <p:spPr>
            <a:xfrm>
              <a:off x="5562600" y="4973320"/>
              <a:ext cx="685800" cy="4118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2500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8" name="Rectangle 3"/>
            <p:cNvSpPr txBox="1"/>
            <p:nvPr/>
          </p:nvSpPr>
          <p:spPr>
            <a:xfrm>
              <a:off x="533400" y="5354320"/>
              <a:ext cx="5181600" cy="35854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Wavelength in nm (or above, equivalent energy in eV) 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69" name="Rectangle 3"/>
            <p:cNvSpPr txBox="1"/>
            <p:nvPr/>
          </p:nvSpPr>
          <p:spPr>
            <a:xfrm>
              <a:off x="6172200" y="0"/>
              <a:ext cx="685800" cy="5237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100%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20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50%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5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200"/>
                </a:spcBef>
                <a:defRPr sz="12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0%</a:t>
              </a:r>
              <a:endParaRPr sz="2400"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					</a:t>
              </a:r>
            </a:p>
          </p:txBody>
        </p:sp>
        <p:sp>
          <p:nvSpPr>
            <p:cNvPr id="970" name="Rectangle 3"/>
            <p:cNvSpPr txBox="1"/>
            <p:nvPr/>
          </p:nvSpPr>
          <p:spPr>
            <a:xfrm>
              <a:off x="1981200" y="2382520"/>
              <a:ext cx="3200400" cy="35854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457200">
                <a:spcBef>
                  <a:spcPts val="300"/>
                </a:spcBef>
                <a:defRPr sz="16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Sun's AM0 Power Spectrum</a:t>
              </a:r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8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</a:t>
              </a:r>
              <a:endParaRPr>
                <a:solidFill>
                  <a:srgbClr val="CC3300"/>
                </a:solidFill>
              </a:endParaRPr>
            </a:p>
            <a:p>
              <a:pPr algn="l" defTabSz="457200">
                <a:spcBef>
                  <a:spcPts val="800"/>
                </a:spcBef>
                <a:defRPr sz="9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endParaRPr/>
            </a:p>
            <a:p>
              <a:pPr algn="l" defTabSz="457200">
                <a:spcBef>
                  <a:spcPts val="400"/>
                </a:spcBef>
                <a:defRPr sz="18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					</a:t>
              </a:r>
            </a:p>
          </p:txBody>
        </p:sp>
        <p:sp>
          <p:nvSpPr>
            <p:cNvPr id="971" name="Straight Connector 27"/>
            <p:cNvSpPr/>
            <p:nvPr/>
          </p:nvSpPr>
          <p:spPr>
            <a:xfrm flipV="1">
              <a:off x="1523999" y="2611120"/>
              <a:ext cx="457201" cy="762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73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5334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Now for solar cells with a LOT of different bandgaps: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4572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Larger the area under a bottom curve =&gt; More solar energy captured</a:t>
            </a:r>
          </a:p>
        </p:txBody>
      </p:sp>
      <p:sp>
        <p:nvSpPr>
          <p:cNvPr id="97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5638800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BIGGEST area comes between </a:t>
            </a:r>
            <a:r>
              <a:rPr>
                <a:solidFill>
                  <a:schemeClr val="accent1"/>
                </a:solidFill>
              </a:rPr>
              <a:t>1 eV</a:t>
            </a:r>
            <a:r>
              <a:t> and </a:t>
            </a:r>
            <a:r>
              <a:rPr>
                <a:solidFill>
                  <a:srgbClr val="F573FC"/>
                </a:solidFill>
              </a:rPr>
              <a:t>1.5 eV </a:t>
            </a:r>
            <a:r>
              <a:t>curves, for ~ 1.3 eV material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Material of this bandgap could capture &amp; convert ~ 35% of Sun's energy 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It's called the  </a:t>
            </a:r>
            <a:r>
              <a:rPr b="1">
                <a:solidFill>
                  <a:srgbClr val="FFD900"/>
                </a:solidFill>
              </a:rPr>
              <a:t>Shockley-Queisser Limit </a:t>
            </a:r>
            <a:r>
              <a:t>after William Shockley &amp; Hans Queisser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So fact that single-material solar cells efficiencies top out at 35% is </a:t>
            </a:r>
          </a:p>
          <a:p>
            <a:pPr defTabSz="457200">
              <a:defRPr sz="6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r"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	NOT because we are doing a poor job of engineering!</a:t>
            </a:r>
          </a:p>
          <a:p>
            <a:pPr algn="ctr" defTabSz="457200"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It is instead because:</a:t>
            </a:r>
          </a:p>
          <a:p>
            <a:pPr defTabSz="457200">
              <a:defRPr sz="14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We ONLY CAPTURE part of light energy liberating electron from bond,</a:t>
            </a:r>
            <a:endParaRPr sz="1100"/>
          </a:p>
          <a:p>
            <a:pPr defTabSz="457200"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r"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REST of light energy is wasted giving liberated electron kick in the butt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sz="8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FD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All because photons refuse to divide their energy between multiple electrons!</a:t>
            </a:r>
          </a:p>
          <a:p>
            <a:pPr algn="ctr" defTabSz="457200">
              <a:defRPr sz="400">
                <a:solidFill>
                  <a:srgbClr val="FFD9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sz="400">
                <a:solidFill>
                  <a:srgbClr val="FFD9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300"/>
              </a:spcBef>
              <a:defRPr sz="1400">
                <a:solidFill>
                  <a:srgbClr val="FFD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(Sure would be nice if we could weasel our way around that!)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Rectangle 2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8686800" cy="381000"/>
          </a:xfrm>
          <a:prstGeom prst="rect">
            <a:avLst/>
          </a:prstGeom>
        </p:spPr>
        <p:txBody>
          <a:bodyPr/>
          <a:lstStyle>
            <a:lvl1pPr defTabSz="438911">
              <a:defRPr sz="2112">
                <a:effectLst>
                  <a:outerShdw blurRad="36576" dist="36576" dir="2700000" rotWithShape="0">
                    <a:srgbClr val="000000"/>
                  </a:outerShdw>
                </a:effectLst>
              </a:defRPr>
            </a:lvl1pPr>
          </a:lstStyle>
          <a:p>
            <a:r>
              <a:t>Si has ALMOST perfect bandgap to reach S-Q Limit!</a:t>
            </a:r>
          </a:p>
        </p:txBody>
      </p:sp>
      <p:sp>
        <p:nvSpPr>
          <p:cNvPr id="979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838200"/>
            <a:ext cx="8686800" cy="5791200"/>
          </a:xfrm>
          <a:prstGeom prst="rect">
            <a:avLst/>
          </a:prstGeom>
        </p:spPr>
        <p:txBody>
          <a:bodyPr/>
          <a:lstStyle/>
          <a:p>
            <a:pPr defTabSz="443484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So can approach ~ 30% efficiency.  But silicon is also fragile and expensive</a:t>
            </a:r>
          </a:p>
          <a:p>
            <a:pPr defTabSz="443484">
              <a:defRPr sz="1552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443484">
              <a:defRPr sz="1746">
                <a:solidFill>
                  <a:srgbClr val="FECF29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"TIME OUT! Elsewhere in class you say Si is tough and cheap!" </a:t>
            </a:r>
          </a:p>
          <a:p>
            <a:pPr defTabSz="443484">
              <a:defRPr sz="1940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43484">
              <a:defRPr sz="1746" b="1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Fragility:  </a:t>
            </a:r>
            <a:r>
              <a:rPr b="0"/>
              <a:t>It's tougher than OTHER semiconductors, but it is still brittle/breakable</a:t>
            </a:r>
          </a:p>
          <a:p>
            <a:pPr defTabSz="443484">
              <a:defRPr sz="2328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43484">
              <a:defRPr sz="1746" b="1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Expense: </a:t>
            </a:r>
            <a:r>
              <a:rPr b="0"/>
              <a:t>In solar cell want light-liberated electrons/holes to wander a long time </a:t>
            </a:r>
          </a:p>
          <a:p>
            <a:pPr defTabSz="443484"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43484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So have good chance of wandering into electric field at junction (</a:t>
            </a:r>
            <a:r>
              <a:rPr b="1"/>
              <a:t>essential!</a:t>
            </a:r>
            <a:r>
              <a:t>)</a:t>
            </a:r>
          </a:p>
          <a:p>
            <a:pPr defTabSz="443484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43484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But wandering electrons/holes tend to STOP at impurities</a:t>
            </a:r>
            <a:endParaRPr sz="1552"/>
          </a:p>
          <a:p>
            <a:pPr defTabSz="443484">
              <a:defRPr sz="873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43484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If both stop there, likely that electrons will fill holes (effectively vanishing)</a:t>
            </a:r>
            <a:endParaRPr sz="1552"/>
          </a:p>
          <a:p>
            <a:pPr defTabSz="443484">
              <a:defRPr sz="1358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43484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So solar cell grade Si must be about 1000X more pure than electronic grade</a:t>
            </a:r>
          </a:p>
          <a:p>
            <a:pPr defTabSz="443484">
              <a:defRPr sz="77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443484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		About 1 part in 10</a:t>
            </a:r>
            <a:r>
              <a:rPr b="1" baseline="29938"/>
              <a:t>12</a:t>
            </a:r>
            <a:r>
              <a:t> pure!  =&gt; Much more expensive than normal Si</a:t>
            </a:r>
          </a:p>
          <a:p>
            <a:pPr defTabSz="443484">
              <a:defRPr sz="1552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443484">
              <a:defRPr sz="1746">
                <a:solidFill>
                  <a:srgbClr val="FECF29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So would really like some sort of breakthrough!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5334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To beat the Shockley-Quiesser Limit, minimize the electron butt kicking:</a:t>
            </a:r>
          </a:p>
        </p:txBody>
      </p:sp>
      <p:sp>
        <p:nvSpPr>
          <p:cNvPr id="982" name="Rectangle 3"/>
          <p:cNvSpPr txBox="1">
            <a:spLocks noGrp="1"/>
          </p:cNvSpPr>
          <p:nvPr>
            <p:ph type="body" idx="1"/>
          </p:nvPr>
        </p:nvSpPr>
        <p:spPr>
          <a:xfrm>
            <a:off x="76200" y="838200"/>
            <a:ext cx="9067800" cy="5829300"/>
          </a:xfrm>
          <a:prstGeom prst="rect">
            <a:avLst/>
          </a:prstGeom>
        </p:spPr>
        <p:txBody>
          <a:bodyPr/>
          <a:lstStyle/>
          <a:p>
            <a:pPr algn="ctr" defTabSz="457200">
              <a:defRPr b="1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How? By stacking solar cells of DIFFERENT materials atop one another</a:t>
            </a:r>
          </a:p>
          <a:p>
            <a:pPr defTabSz="457200">
              <a:defRPr sz="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solidFill>
                  <a:srgbClr val="FFD9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Materials with different bond energies/"bandgaps"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Top: Material with large bond energies ~ purple/blue light: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High energy photons use ALMOST ALL of their energy liberating electrons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sz="1400" b="1"/>
              <a:t>While less energetic photons pass right through! 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sz="1400" b="1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Middle: Material with medium bond energies ~ green light:</a:t>
            </a:r>
          </a:p>
          <a:p>
            <a:pPr defTabSz="457200">
              <a:defRPr sz="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400"/>
              <a:t>Medium energy photons use ALMOST ALL of their energy liberating electrons</a:t>
            </a:r>
          </a:p>
          <a:p>
            <a:pPr defTabSz="457200">
              <a:defRPr sz="4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400" b="1">
                <a:latin typeface="+mj-lt"/>
                <a:ea typeface="+mj-ea"/>
                <a:cs typeface="+mj-cs"/>
                <a:sym typeface="Arial"/>
              </a:defRPr>
            </a:pPr>
            <a:r>
              <a:t>		While less energetic photons pass right through! 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Bottom: Material with low bond energies ~ red light:</a:t>
            </a:r>
          </a:p>
          <a:p>
            <a:pPr defTabSz="457200">
              <a:defRPr sz="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400"/>
              <a:t>Low energy photons use ALMOST ALL of their energy liberating electrons</a:t>
            </a:r>
          </a:p>
          <a:p>
            <a:pPr defTabSz="457200"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300"/>
              </a:spcBef>
              <a:defRPr sz="1600" b="1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~ ALL photon energy =&gt; electron liberation =&gt; ~ 100% energy capture!!</a:t>
            </a:r>
          </a:p>
        </p:txBody>
      </p:sp>
      <p:grpSp>
        <p:nvGrpSpPr>
          <p:cNvPr id="995" name="Group 15"/>
          <p:cNvGrpSpPr/>
          <p:nvPr/>
        </p:nvGrpSpPr>
        <p:grpSpPr>
          <a:xfrm>
            <a:off x="6934200" y="1676400"/>
            <a:ext cx="2057400" cy="4152901"/>
            <a:chOff x="0" y="0"/>
            <a:chExt cx="2057400" cy="4152900"/>
          </a:xfrm>
        </p:grpSpPr>
        <p:grpSp>
          <p:nvGrpSpPr>
            <p:cNvPr id="985" name="Group 12"/>
            <p:cNvGrpSpPr/>
            <p:nvPr/>
          </p:nvGrpSpPr>
          <p:grpSpPr>
            <a:xfrm>
              <a:off x="0" y="3848100"/>
              <a:ext cx="2057400" cy="304801"/>
              <a:chOff x="0" y="0"/>
              <a:chExt cx="2057400" cy="304800"/>
            </a:xfrm>
          </p:grpSpPr>
          <p:sp>
            <p:nvSpPr>
              <p:cNvPr id="983" name="Rectangle 13"/>
              <p:cNvSpPr/>
              <p:nvPr/>
            </p:nvSpPr>
            <p:spPr>
              <a:xfrm>
                <a:off x="0" y="-1"/>
                <a:ext cx="2057400" cy="1524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984" name="Rectangle 14"/>
              <p:cNvSpPr/>
              <p:nvPr/>
            </p:nvSpPr>
            <p:spPr>
              <a:xfrm>
                <a:off x="0" y="152400"/>
                <a:ext cx="2057400" cy="152401"/>
              </a:xfrm>
              <a:prstGeom prst="rect">
                <a:avLst/>
              </a:prstGeom>
              <a:solidFill>
                <a:srgbClr val="71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988" name="Group 9"/>
            <p:cNvGrpSpPr/>
            <p:nvPr/>
          </p:nvGrpSpPr>
          <p:grpSpPr>
            <a:xfrm>
              <a:off x="0" y="2552700"/>
              <a:ext cx="2057400" cy="304801"/>
              <a:chOff x="0" y="0"/>
              <a:chExt cx="2057400" cy="304800"/>
            </a:xfrm>
          </p:grpSpPr>
          <p:sp>
            <p:nvSpPr>
              <p:cNvPr id="986" name="Rectangle 10"/>
              <p:cNvSpPr/>
              <p:nvPr/>
            </p:nvSpPr>
            <p:spPr>
              <a:xfrm>
                <a:off x="0" y="-1"/>
                <a:ext cx="2057400" cy="152401"/>
              </a:xfrm>
              <a:prstGeom prst="rect">
                <a:avLst/>
              </a:prstGeom>
              <a:solidFill>
                <a:srgbClr val="CCDCEE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987" name="Rectangle 11"/>
              <p:cNvSpPr/>
              <p:nvPr/>
            </p:nvSpPr>
            <p:spPr>
              <a:xfrm>
                <a:off x="0" y="152400"/>
                <a:ext cx="2057400" cy="152401"/>
              </a:xfrm>
              <a:prstGeom prst="rect">
                <a:avLst/>
              </a:prstGeom>
              <a:solidFill>
                <a:srgbClr val="9ABAD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991" name="Group 8"/>
            <p:cNvGrpSpPr/>
            <p:nvPr/>
          </p:nvGrpSpPr>
          <p:grpSpPr>
            <a:xfrm>
              <a:off x="0" y="1104899"/>
              <a:ext cx="2057400" cy="304801"/>
              <a:chOff x="0" y="0"/>
              <a:chExt cx="2057400" cy="304800"/>
            </a:xfrm>
          </p:grpSpPr>
          <p:sp>
            <p:nvSpPr>
              <p:cNvPr id="989" name="Rectangle 6"/>
              <p:cNvSpPr/>
              <p:nvPr/>
            </p:nvSpPr>
            <p:spPr>
              <a:xfrm>
                <a:off x="0" y="-1"/>
                <a:ext cx="2057400" cy="1524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990" name="Rectangle 7"/>
              <p:cNvSpPr/>
              <p:nvPr/>
            </p:nvSpPr>
            <p:spPr>
              <a:xfrm>
                <a:off x="0" y="152400"/>
                <a:ext cx="2057400" cy="152401"/>
              </a:xfrm>
              <a:prstGeom prst="rect">
                <a:avLst/>
              </a:prstGeom>
              <a:solidFill>
                <a:srgbClr val="6D6D6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992" name="Freeform 6"/>
            <p:cNvSpPr/>
            <p:nvPr/>
          </p:nvSpPr>
          <p:spPr>
            <a:xfrm rot="16200000">
              <a:off x="-247650" y="476249"/>
              <a:ext cx="1257300" cy="304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9914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993" name="Freeform 6"/>
            <p:cNvSpPr/>
            <p:nvPr/>
          </p:nvSpPr>
          <p:spPr>
            <a:xfrm rot="16200000">
              <a:off x="-322581" y="1219199"/>
              <a:ext cx="2667002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1AFF1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994" name="Freeform 6"/>
            <p:cNvSpPr/>
            <p:nvPr/>
          </p:nvSpPr>
          <p:spPr>
            <a:xfrm rot="16200000">
              <a:off x="-304801" y="1866899"/>
              <a:ext cx="3962402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3" y="10800"/>
                    <a:pt x="686" y="0"/>
                    <a:pt x="1029" y="0"/>
                  </a:cubicBezTo>
                  <a:cubicBezTo>
                    <a:pt x="1371" y="0"/>
                    <a:pt x="1714" y="21600"/>
                    <a:pt x="2057" y="21600"/>
                  </a:cubicBezTo>
                  <a:cubicBezTo>
                    <a:pt x="2400" y="21600"/>
                    <a:pt x="2743" y="0"/>
                    <a:pt x="3086" y="0"/>
                  </a:cubicBezTo>
                  <a:cubicBezTo>
                    <a:pt x="3429" y="0"/>
                    <a:pt x="3771" y="21600"/>
                    <a:pt x="4114" y="21600"/>
                  </a:cubicBezTo>
                  <a:cubicBezTo>
                    <a:pt x="4457" y="21600"/>
                    <a:pt x="4800" y="0"/>
                    <a:pt x="5143" y="0"/>
                  </a:cubicBezTo>
                  <a:cubicBezTo>
                    <a:pt x="5486" y="0"/>
                    <a:pt x="5829" y="21600"/>
                    <a:pt x="6171" y="21600"/>
                  </a:cubicBezTo>
                  <a:cubicBezTo>
                    <a:pt x="6514" y="21600"/>
                    <a:pt x="6857" y="0"/>
                    <a:pt x="7200" y="0"/>
                  </a:cubicBezTo>
                  <a:cubicBezTo>
                    <a:pt x="7543" y="0"/>
                    <a:pt x="7886" y="21600"/>
                    <a:pt x="8229" y="21600"/>
                  </a:cubicBezTo>
                  <a:cubicBezTo>
                    <a:pt x="8571" y="21600"/>
                    <a:pt x="8914" y="0"/>
                    <a:pt x="9257" y="0"/>
                  </a:cubicBezTo>
                  <a:cubicBezTo>
                    <a:pt x="9600" y="0"/>
                    <a:pt x="9943" y="21600"/>
                    <a:pt x="10286" y="21600"/>
                  </a:cubicBezTo>
                  <a:cubicBezTo>
                    <a:pt x="10629" y="21600"/>
                    <a:pt x="10971" y="0"/>
                    <a:pt x="11314" y="0"/>
                  </a:cubicBezTo>
                  <a:cubicBezTo>
                    <a:pt x="11657" y="0"/>
                    <a:pt x="12000" y="21600"/>
                    <a:pt x="12343" y="21600"/>
                  </a:cubicBezTo>
                  <a:cubicBezTo>
                    <a:pt x="12686" y="21600"/>
                    <a:pt x="13029" y="0"/>
                    <a:pt x="13371" y="0"/>
                  </a:cubicBezTo>
                  <a:cubicBezTo>
                    <a:pt x="13714" y="0"/>
                    <a:pt x="14057" y="21600"/>
                    <a:pt x="14400" y="21600"/>
                  </a:cubicBezTo>
                  <a:cubicBezTo>
                    <a:pt x="14743" y="21600"/>
                    <a:pt x="15086" y="0"/>
                    <a:pt x="15429" y="0"/>
                  </a:cubicBezTo>
                  <a:cubicBezTo>
                    <a:pt x="15771" y="0"/>
                    <a:pt x="16114" y="21600"/>
                    <a:pt x="16457" y="21600"/>
                  </a:cubicBezTo>
                  <a:cubicBezTo>
                    <a:pt x="16800" y="21600"/>
                    <a:pt x="17143" y="0"/>
                    <a:pt x="17486" y="0"/>
                  </a:cubicBezTo>
                  <a:cubicBezTo>
                    <a:pt x="17829" y="0"/>
                    <a:pt x="18171" y="21600"/>
                    <a:pt x="18514" y="21600"/>
                  </a:cubicBezTo>
                  <a:cubicBezTo>
                    <a:pt x="18857" y="21600"/>
                    <a:pt x="19200" y="0"/>
                    <a:pt x="19543" y="0"/>
                  </a:cubicBezTo>
                  <a:cubicBezTo>
                    <a:pt x="19886" y="0"/>
                    <a:pt x="20229" y="21600"/>
                    <a:pt x="20571" y="21600"/>
                  </a:cubicBezTo>
                  <a:cubicBezTo>
                    <a:pt x="20914" y="21600"/>
                    <a:pt x="21257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533400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r>
              <a:t>Called "Multi-Junction" or "Tandem" Solar Cells"</a:t>
            </a:r>
          </a:p>
        </p:txBody>
      </p:sp>
      <p:sp>
        <p:nvSpPr>
          <p:cNvPr id="998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838200"/>
            <a:ext cx="8686800" cy="5257800"/>
          </a:xfrm>
          <a:prstGeom prst="rect">
            <a:avLst/>
          </a:prstGeom>
        </p:spPr>
        <p:txBody>
          <a:bodyPr/>
          <a:lstStyle/>
          <a:p>
            <a:pPr algn="ctr"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BIG REMAINING PROBLEM: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Shockley-Quiesser Limit was ~ 33% energy capture efficiency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Multi-junction cell could approach ~ 3X (= 100%) energy capture efficiency </a:t>
            </a:r>
          </a:p>
          <a:p>
            <a:pPr defTabSz="457200">
              <a:defRPr sz="400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r"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requires the combination of ~ 3 different cells to get there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So it likely costs (at least) 3X times as much!!!! (!$#!$@$%)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To beat this must produce ~ three layers of cells for cost of about one layer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Very difficult with semiconductors which don't like to grow on one another: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Different crystal structures OR different atom spacings OR dope one another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Here is where quantum dots (or other tunable nanostructures) might come in!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Rectangle 2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8686800" cy="609600"/>
          </a:xfrm>
          <a:prstGeom prst="rect">
            <a:avLst/>
          </a:prstGeom>
        </p:spPr>
        <p:txBody>
          <a:bodyPr/>
          <a:lstStyle>
            <a:lvl1pPr defTabSz="457200">
              <a:defRPr sz="2400"/>
            </a:lvl1pPr>
          </a:lstStyle>
          <a:p>
            <a:r>
              <a:t>Remember the "Quantum Size Effect" of Lecture 3 and Labs?</a:t>
            </a:r>
          </a:p>
        </p:txBody>
      </p:sp>
      <p:sp>
        <p:nvSpPr>
          <p:cNvPr id="1001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8686800" cy="5257800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Happened when trapped waves in box 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Only waves that survived had to "fit the box"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Quantum Dots act as such electron wave containing boxes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Smaller dots =&gt; 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Smaller electron standing waves =&gt; 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				Higher electron energies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Can </a:t>
            </a:r>
            <a:r>
              <a:rPr b="1"/>
              <a:t>TUNE</a:t>
            </a:r>
            <a:r>
              <a:t> quantum dot size to </a:t>
            </a:r>
            <a:r>
              <a:rPr b="1"/>
              <a:t>TUNE</a:t>
            </a:r>
            <a:r>
              <a:t> electron energy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And, at least in principle, grow layers of different size dots atop one another 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Yielding a "multi-junction" Shockley-Quiesser beating Quantum Dot solar cell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Rectangle 3"/>
          <p:cNvSpPr txBox="1"/>
          <p:nvPr/>
        </p:nvSpPr>
        <p:spPr>
          <a:xfrm>
            <a:off x="76200" y="200295"/>
            <a:ext cx="8991601" cy="1094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400"/>
              </a:spcBef>
              <a:defRPr sz="2200" b="0" i="1">
                <a:solidFill>
                  <a:srgbClr val="DE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Let's explore that possibility in smaller steps: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defRPr sz="3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Building from earlier example of conventional semiconductor photovoltaic cell: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ELECTRIC FIELD from acceptor / donor ions provides sorting &amp; direction of flow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OUT			Electrical Current Pump		IN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2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An analagous one Quantum Dot photovoltaic cell: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For instance, when semiconductor dot or drop of organic polymer meets metal:	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	</a:t>
            </a:r>
          </a:p>
          <a:p>
            <a:pPr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OUT						IN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									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500">
                <a:solidFill>
                  <a:srgbClr val="CC33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900"/>
              </a:spcBef>
              <a:defRPr sz="1600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nano dots put out nano power, so want LOTS of them to work together:</a:t>
            </a:r>
            <a:r>
              <a:rPr>
                <a:solidFill>
                  <a:srgbClr val="CC3300"/>
                </a:solidFill>
              </a:rPr>
              <a:t> </a:t>
            </a:r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1014" name="Group 23"/>
          <p:cNvGrpSpPr/>
          <p:nvPr/>
        </p:nvGrpSpPr>
        <p:grpSpPr>
          <a:xfrm>
            <a:off x="2197099" y="1904999"/>
            <a:ext cx="4128137" cy="1068390"/>
            <a:chOff x="0" y="0"/>
            <a:chExt cx="4128135" cy="1068388"/>
          </a:xfrm>
        </p:grpSpPr>
        <p:sp>
          <p:nvSpPr>
            <p:cNvPr id="1004" name="Rectangle 112"/>
            <p:cNvSpPr/>
            <p:nvPr/>
          </p:nvSpPr>
          <p:spPr>
            <a:xfrm flipH="1">
              <a:off x="2070100" y="0"/>
              <a:ext cx="1447801" cy="8382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05" name="Rectangle 150"/>
            <p:cNvSpPr/>
            <p:nvPr/>
          </p:nvSpPr>
          <p:spPr>
            <a:xfrm>
              <a:off x="622300" y="0"/>
              <a:ext cx="1470026" cy="8382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06" name="Left Arrow 157"/>
            <p:cNvSpPr/>
            <p:nvPr/>
          </p:nvSpPr>
          <p:spPr>
            <a:xfrm>
              <a:off x="1751013" y="609600"/>
              <a:ext cx="852488" cy="207964"/>
            </a:xfrm>
            <a:prstGeom prst="leftArrow">
              <a:avLst>
                <a:gd name="adj1" fmla="val 50000"/>
                <a:gd name="adj2" fmla="val 49969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07" name="Left Arrow 158"/>
            <p:cNvSpPr/>
            <p:nvPr/>
          </p:nvSpPr>
          <p:spPr>
            <a:xfrm>
              <a:off x="1708150" y="76199"/>
              <a:ext cx="923926" cy="207965"/>
            </a:xfrm>
            <a:prstGeom prst="leftArrow">
              <a:avLst>
                <a:gd name="adj1" fmla="val 50000"/>
                <a:gd name="adj2" fmla="val 50001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08" name="Left Arrow 159"/>
            <p:cNvSpPr/>
            <p:nvPr/>
          </p:nvSpPr>
          <p:spPr>
            <a:xfrm>
              <a:off x="1954213" y="304799"/>
              <a:ext cx="284163" cy="207965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09" name="Straight Connector 361"/>
            <p:cNvSpPr/>
            <p:nvPr/>
          </p:nvSpPr>
          <p:spPr>
            <a:xfrm flipV="1">
              <a:off x="11113" y="382587"/>
              <a:ext cx="3176" cy="68580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0" name="Straight Connector 363"/>
            <p:cNvSpPr/>
            <p:nvPr/>
          </p:nvSpPr>
          <p:spPr>
            <a:xfrm>
              <a:off x="4128135" y="381635"/>
              <a:ext cx="1" cy="68580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1" name="Straight Connector 364"/>
            <p:cNvSpPr/>
            <p:nvPr/>
          </p:nvSpPr>
          <p:spPr>
            <a:xfrm flipH="1" flipV="1">
              <a:off x="12699" y="1066800"/>
              <a:ext cx="4114802" cy="158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2" name="Straight Arrow Connector 373"/>
            <p:cNvSpPr/>
            <p:nvPr/>
          </p:nvSpPr>
          <p:spPr>
            <a:xfrm flipH="1" flipV="1">
              <a:off x="-1" y="379412"/>
              <a:ext cx="609602" cy="158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3" name="Straight Arrow Connector 375"/>
            <p:cNvSpPr/>
            <p:nvPr/>
          </p:nvSpPr>
          <p:spPr>
            <a:xfrm flipH="1" flipV="1">
              <a:off x="3517900" y="406399"/>
              <a:ext cx="609601" cy="158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26" name="Group 24"/>
          <p:cNvGrpSpPr/>
          <p:nvPr/>
        </p:nvGrpSpPr>
        <p:grpSpPr>
          <a:xfrm>
            <a:off x="2971799" y="4190999"/>
            <a:ext cx="2439036" cy="1753872"/>
            <a:chOff x="0" y="0"/>
            <a:chExt cx="2439035" cy="1753870"/>
          </a:xfrm>
        </p:grpSpPr>
        <p:sp>
          <p:nvSpPr>
            <p:cNvPr id="1015" name="Oval 379"/>
            <p:cNvSpPr/>
            <p:nvPr/>
          </p:nvSpPr>
          <p:spPr>
            <a:xfrm>
              <a:off x="609600" y="127000"/>
              <a:ext cx="838201" cy="1371601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16" name="Rectangle 112"/>
            <p:cNvSpPr/>
            <p:nvPr/>
          </p:nvSpPr>
          <p:spPr>
            <a:xfrm flipH="1">
              <a:off x="1066800" y="0"/>
              <a:ext cx="762001" cy="1600200"/>
            </a:xfrm>
            <a:prstGeom prst="rect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17" name="Left Arrow 159"/>
            <p:cNvSpPr/>
            <p:nvPr/>
          </p:nvSpPr>
          <p:spPr>
            <a:xfrm>
              <a:off x="914400" y="350837"/>
              <a:ext cx="284164" cy="207963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18" name="Left Arrow 159"/>
            <p:cNvSpPr/>
            <p:nvPr/>
          </p:nvSpPr>
          <p:spPr>
            <a:xfrm>
              <a:off x="912813" y="579438"/>
              <a:ext cx="284163" cy="207962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19" name="Left Arrow 159"/>
            <p:cNvSpPr/>
            <p:nvPr/>
          </p:nvSpPr>
          <p:spPr>
            <a:xfrm>
              <a:off x="909638" y="833438"/>
              <a:ext cx="284163" cy="207962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20" name="Left Arrow 159"/>
            <p:cNvSpPr/>
            <p:nvPr/>
          </p:nvSpPr>
          <p:spPr>
            <a:xfrm>
              <a:off x="901700" y="1062038"/>
              <a:ext cx="284164" cy="207963"/>
            </a:xfrm>
            <a:prstGeom prst="leftArrow">
              <a:avLst>
                <a:gd name="adj1" fmla="val 50000"/>
                <a:gd name="adj2" fmla="val 49975"/>
              </a:avLst>
            </a:prstGeom>
            <a:solidFill>
              <a:srgbClr val="FFD11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21" name="Straight Connector 386"/>
            <p:cNvSpPr/>
            <p:nvPr/>
          </p:nvSpPr>
          <p:spPr>
            <a:xfrm flipV="1">
              <a:off x="0" y="836613"/>
              <a:ext cx="14289" cy="91598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2" name="Straight Connector 387"/>
            <p:cNvSpPr/>
            <p:nvPr/>
          </p:nvSpPr>
          <p:spPr>
            <a:xfrm>
              <a:off x="2439035" y="837248"/>
              <a:ext cx="1" cy="91598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3" name="Straight Connector 388"/>
            <p:cNvSpPr/>
            <p:nvPr/>
          </p:nvSpPr>
          <p:spPr>
            <a:xfrm flipH="1" flipV="1">
              <a:off x="0" y="1753870"/>
              <a:ext cx="2438401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4" name="Straight Arrow Connector 389"/>
            <p:cNvSpPr/>
            <p:nvPr/>
          </p:nvSpPr>
          <p:spPr>
            <a:xfrm flipH="1" flipV="1">
              <a:off x="0" y="835025"/>
              <a:ext cx="609601" cy="158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5" name="Straight Arrow Connector 390"/>
            <p:cNvSpPr/>
            <p:nvPr/>
          </p:nvSpPr>
          <p:spPr>
            <a:xfrm flipH="1" flipV="1">
              <a:off x="1828800" y="862013"/>
              <a:ext cx="609601" cy="158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381000"/>
          </a:xfrm>
          <a:prstGeom prst="rect">
            <a:avLst/>
          </a:prstGeom>
        </p:spPr>
        <p:txBody>
          <a:bodyPr/>
          <a:lstStyle>
            <a:lvl1pPr defTabSz="438911">
              <a:defRPr sz="2112">
                <a:effectLst>
                  <a:outerShdw blurRad="36576" dist="36576" dir="2700000" rotWithShape="0">
                    <a:srgbClr val="000000"/>
                  </a:outerShdw>
                </a:effectLst>
              </a:defRPr>
            </a:lvl1pPr>
          </a:lstStyle>
          <a:p>
            <a:r>
              <a:t>A multi quantum dot (but not yet "multi-junction") solar cell:</a:t>
            </a:r>
          </a:p>
        </p:txBody>
      </p:sp>
      <p:sp>
        <p:nvSpPr>
          <p:cNvPr id="1029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685800"/>
            <a:ext cx="8534400" cy="6006453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Sticking, for the moment, with dots still of the same size:</a:t>
            </a:r>
            <a:endParaRPr sz="1000"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									</a:t>
            </a:r>
            <a:r>
              <a:rPr sz="1400"/>
              <a:t>Transparent front conductor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											Quantum dots</a:t>
            </a:r>
          </a:p>
          <a:p>
            <a:pPr defTabSz="457200"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											Charge separating Electric fields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											Back Conductor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What is going on here?	Have specially selected quantum dot and back conductor materials 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So that interface between them swaps charge, setting up electric field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Which propels ONLY photo-generated </a:t>
            </a:r>
            <a:r>
              <a:rPr b="1"/>
              <a:t>holes</a:t>
            </a:r>
            <a:r>
              <a:t> into </a:t>
            </a:r>
            <a:r>
              <a:rPr b="1"/>
              <a:t>back conductor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Leaving photo-generated </a:t>
            </a:r>
            <a:r>
              <a:rPr b="1"/>
              <a:t>electrons</a:t>
            </a:r>
            <a:r>
              <a:t> to be collected by </a:t>
            </a:r>
            <a:r>
              <a:rPr b="1"/>
              <a:t>front conductor</a:t>
            </a:r>
          </a:p>
          <a:p>
            <a:pPr algn="ctr" defTabSz="457200">
              <a:defRPr sz="1600" b="1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Result is MANY nano electron pumps working together ("in parallel"):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300"/>
              </a:spcBef>
              <a:defRPr sz="1400" b="1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this still allows for only ONE very thin light-absorbing QD layer =&gt; Very little current</a:t>
            </a:r>
          </a:p>
        </p:txBody>
      </p:sp>
      <p:grpSp>
        <p:nvGrpSpPr>
          <p:cNvPr id="1061" name="Group 228"/>
          <p:cNvGrpSpPr/>
          <p:nvPr/>
        </p:nvGrpSpPr>
        <p:grpSpPr>
          <a:xfrm>
            <a:off x="1142999" y="1143000"/>
            <a:ext cx="4572002" cy="1371600"/>
            <a:chOff x="0" y="0"/>
            <a:chExt cx="4572000" cy="1371598"/>
          </a:xfrm>
        </p:grpSpPr>
        <p:sp>
          <p:nvSpPr>
            <p:cNvPr id="1030" name="Rectangle 75"/>
            <p:cNvSpPr/>
            <p:nvPr/>
          </p:nvSpPr>
          <p:spPr>
            <a:xfrm>
              <a:off x="-1" y="433136"/>
              <a:ext cx="4017819" cy="50532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1" name="Right Arrow 5"/>
            <p:cNvSpPr/>
            <p:nvPr/>
          </p:nvSpPr>
          <p:spPr>
            <a:xfrm rot="5400000">
              <a:off x="2072348" y="-822523"/>
              <a:ext cx="288759" cy="20781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2" name="Oval 50"/>
            <p:cNvSpPr/>
            <p:nvPr/>
          </p:nvSpPr>
          <p:spPr>
            <a:xfrm>
              <a:off x="160338" y="722312"/>
              <a:ext cx="323851" cy="3127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3" name="Oval 76"/>
            <p:cNvSpPr/>
            <p:nvPr/>
          </p:nvSpPr>
          <p:spPr>
            <a:xfrm>
              <a:off x="644525" y="722312"/>
              <a:ext cx="325439" cy="3127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4" name="Oval 77"/>
            <p:cNvSpPr/>
            <p:nvPr/>
          </p:nvSpPr>
          <p:spPr>
            <a:xfrm>
              <a:off x="1108075" y="722312"/>
              <a:ext cx="325439" cy="3127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5" name="Oval 78"/>
            <p:cNvSpPr/>
            <p:nvPr/>
          </p:nvSpPr>
          <p:spPr>
            <a:xfrm>
              <a:off x="1593849" y="722312"/>
              <a:ext cx="323851" cy="3127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6" name="Oval 79"/>
            <p:cNvSpPr/>
            <p:nvPr/>
          </p:nvSpPr>
          <p:spPr>
            <a:xfrm>
              <a:off x="2052638" y="722312"/>
              <a:ext cx="323851" cy="3127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7" name="Oval 80"/>
            <p:cNvSpPr/>
            <p:nvPr/>
          </p:nvSpPr>
          <p:spPr>
            <a:xfrm>
              <a:off x="2536825" y="722312"/>
              <a:ext cx="325439" cy="3127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8" name="Oval 81"/>
            <p:cNvSpPr/>
            <p:nvPr/>
          </p:nvSpPr>
          <p:spPr>
            <a:xfrm>
              <a:off x="3000375" y="722312"/>
              <a:ext cx="325439" cy="3127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39" name="Oval 82"/>
            <p:cNvSpPr/>
            <p:nvPr/>
          </p:nvSpPr>
          <p:spPr>
            <a:xfrm>
              <a:off x="3484562" y="722312"/>
              <a:ext cx="325439" cy="3127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40" name="Rectangle 4"/>
            <p:cNvSpPr/>
            <p:nvPr/>
          </p:nvSpPr>
          <p:spPr>
            <a:xfrm>
              <a:off x="-1" y="938213"/>
              <a:ext cx="4017964" cy="433387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041" name="Straight Arrow Connector 83"/>
            <p:cNvSpPr/>
            <p:nvPr/>
          </p:nvSpPr>
          <p:spPr>
            <a:xfrm flipH="1">
              <a:off x="244858" y="867025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2" name="Straight Arrow Connector 85"/>
            <p:cNvSpPr/>
            <p:nvPr/>
          </p:nvSpPr>
          <p:spPr>
            <a:xfrm flipH="1">
              <a:off x="398798" y="866273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3" name="Straight Arrow Connector 86"/>
            <p:cNvSpPr/>
            <p:nvPr/>
          </p:nvSpPr>
          <p:spPr>
            <a:xfrm flipH="1">
              <a:off x="737465" y="867025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4" name="Straight Arrow Connector 87"/>
            <p:cNvSpPr/>
            <p:nvPr/>
          </p:nvSpPr>
          <p:spPr>
            <a:xfrm flipH="1">
              <a:off x="891405" y="866273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5" name="Straight Arrow Connector 88"/>
            <p:cNvSpPr/>
            <p:nvPr/>
          </p:nvSpPr>
          <p:spPr>
            <a:xfrm flipH="1">
              <a:off x="1191587" y="867025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6" name="Straight Arrow Connector 89"/>
            <p:cNvSpPr/>
            <p:nvPr/>
          </p:nvSpPr>
          <p:spPr>
            <a:xfrm flipH="1">
              <a:off x="1345527" y="866273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7" name="Straight Arrow Connector 90"/>
            <p:cNvSpPr/>
            <p:nvPr/>
          </p:nvSpPr>
          <p:spPr>
            <a:xfrm flipH="1">
              <a:off x="1684191" y="866273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8" name="Straight Arrow Connector 91"/>
            <p:cNvSpPr/>
            <p:nvPr/>
          </p:nvSpPr>
          <p:spPr>
            <a:xfrm flipH="1">
              <a:off x="1838131" y="865521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9" name="Straight Arrow Connector 92"/>
            <p:cNvSpPr/>
            <p:nvPr/>
          </p:nvSpPr>
          <p:spPr>
            <a:xfrm flipH="1">
              <a:off x="2130616" y="867025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0" name="Straight Arrow Connector 93"/>
            <p:cNvSpPr/>
            <p:nvPr/>
          </p:nvSpPr>
          <p:spPr>
            <a:xfrm flipH="1">
              <a:off x="2284556" y="866273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1" name="Straight Arrow Connector 94"/>
            <p:cNvSpPr/>
            <p:nvPr/>
          </p:nvSpPr>
          <p:spPr>
            <a:xfrm flipH="1">
              <a:off x="2632364" y="867020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2" name="Straight Arrow Connector 95"/>
            <p:cNvSpPr/>
            <p:nvPr/>
          </p:nvSpPr>
          <p:spPr>
            <a:xfrm flipH="1">
              <a:off x="2786304" y="866268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3" name="Straight Arrow Connector 96"/>
            <p:cNvSpPr/>
            <p:nvPr/>
          </p:nvSpPr>
          <p:spPr>
            <a:xfrm flipH="1">
              <a:off x="3100435" y="867025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4" name="Straight Arrow Connector 97"/>
            <p:cNvSpPr/>
            <p:nvPr/>
          </p:nvSpPr>
          <p:spPr>
            <a:xfrm flipH="1">
              <a:off x="3254375" y="866273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5" name="Straight Arrow Connector 98"/>
            <p:cNvSpPr/>
            <p:nvPr/>
          </p:nvSpPr>
          <p:spPr>
            <a:xfrm flipH="1">
              <a:off x="3585344" y="867025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6" name="Straight Arrow Connector 99"/>
            <p:cNvSpPr/>
            <p:nvPr/>
          </p:nvSpPr>
          <p:spPr>
            <a:xfrm flipH="1">
              <a:off x="3739284" y="866273"/>
              <a:ext cx="1444" cy="21656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7" name="Straight Connector 101"/>
            <p:cNvSpPr/>
            <p:nvPr/>
          </p:nvSpPr>
          <p:spPr>
            <a:xfrm flipV="1">
              <a:off x="3810000" y="0"/>
              <a:ext cx="762001" cy="577516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8" name="Straight Connector 102"/>
            <p:cNvSpPr/>
            <p:nvPr/>
          </p:nvSpPr>
          <p:spPr>
            <a:xfrm flipV="1">
              <a:off x="3810000" y="433137"/>
              <a:ext cx="692727" cy="360948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9" name="Straight Connector 105"/>
            <p:cNvSpPr/>
            <p:nvPr/>
          </p:nvSpPr>
          <p:spPr>
            <a:xfrm flipV="1">
              <a:off x="3810000" y="794085"/>
              <a:ext cx="692727" cy="144379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0" name="Straight Connector 109"/>
            <p:cNvSpPr/>
            <p:nvPr/>
          </p:nvSpPr>
          <p:spPr>
            <a:xfrm>
              <a:off x="3810000" y="1227221"/>
              <a:ext cx="692727" cy="1505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01" name="Group 157"/>
          <p:cNvGrpSpPr/>
          <p:nvPr/>
        </p:nvGrpSpPr>
        <p:grpSpPr>
          <a:xfrm>
            <a:off x="2057399" y="5242979"/>
            <a:ext cx="4343401" cy="773113"/>
            <a:chOff x="0" y="0"/>
            <a:chExt cx="4343400" cy="773112"/>
          </a:xfrm>
        </p:grpSpPr>
        <p:sp>
          <p:nvSpPr>
            <p:cNvPr id="1062" name="Straight Connector 364"/>
            <p:cNvSpPr/>
            <p:nvPr/>
          </p:nvSpPr>
          <p:spPr>
            <a:xfrm flipH="1" flipV="1">
              <a:off x="228599" y="8565"/>
              <a:ext cx="4114802" cy="158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3" name="Straight Arrow Connector 373"/>
            <p:cNvSpPr/>
            <p:nvPr/>
          </p:nvSpPr>
          <p:spPr>
            <a:xfrm>
              <a:off x="76199" y="0"/>
              <a:ext cx="609601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4" name="Straight Arrow Connector 375"/>
            <p:cNvSpPr/>
            <p:nvPr/>
          </p:nvSpPr>
          <p:spPr>
            <a:xfrm flipH="1" flipV="1">
              <a:off x="-1" y="771526"/>
              <a:ext cx="4343401" cy="158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70" name="Group 120"/>
            <p:cNvGrpSpPr/>
            <p:nvPr/>
          </p:nvGrpSpPr>
          <p:grpSpPr>
            <a:xfrm>
              <a:off x="762000" y="10153"/>
              <a:ext cx="457201" cy="762167"/>
              <a:chOff x="0" y="0"/>
              <a:chExt cx="457200" cy="762166"/>
            </a:xfrm>
          </p:grpSpPr>
          <p:sp>
            <p:nvSpPr>
              <p:cNvPr id="1065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66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67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68" name="Straight Connector 361"/>
              <p:cNvSpPr/>
              <p:nvPr/>
            </p:nvSpPr>
            <p:spPr>
              <a:xfrm flipV="1">
                <a:off x="227805" y="609892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69" name="Straight Connector 361"/>
              <p:cNvSpPr/>
              <p:nvPr/>
            </p:nvSpPr>
            <p:spPr>
              <a:xfrm flipV="1">
                <a:off x="228599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076" name="Group 121"/>
            <p:cNvGrpSpPr/>
            <p:nvPr/>
          </p:nvGrpSpPr>
          <p:grpSpPr>
            <a:xfrm>
              <a:off x="1371599" y="10153"/>
              <a:ext cx="457201" cy="762167"/>
              <a:chOff x="0" y="0"/>
              <a:chExt cx="457200" cy="762166"/>
            </a:xfrm>
          </p:grpSpPr>
          <p:sp>
            <p:nvSpPr>
              <p:cNvPr id="1071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72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73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74" name="Straight Connector 361"/>
              <p:cNvSpPr/>
              <p:nvPr/>
            </p:nvSpPr>
            <p:spPr>
              <a:xfrm flipV="1">
                <a:off x="227805" y="609892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5" name="Straight Connector 361"/>
              <p:cNvSpPr/>
              <p:nvPr/>
            </p:nvSpPr>
            <p:spPr>
              <a:xfrm flipV="1">
                <a:off x="228599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082" name="Group 128"/>
            <p:cNvGrpSpPr/>
            <p:nvPr/>
          </p:nvGrpSpPr>
          <p:grpSpPr>
            <a:xfrm>
              <a:off x="1981200" y="10153"/>
              <a:ext cx="457201" cy="762167"/>
              <a:chOff x="0" y="0"/>
              <a:chExt cx="457200" cy="762166"/>
            </a:xfrm>
          </p:grpSpPr>
          <p:sp>
            <p:nvSpPr>
              <p:cNvPr id="1077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78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79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80" name="Straight Connector 361"/>
              <p:cNvSpPr/>
              <p:nvPr/>
            </p:nvSpPr>
            <p:spPr>
              <a:xfrm flipV="1">
                <a:off x="227805" y="609892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1" name="Straight Connector 361"/>
              <p:cNvSpPr/>
              <p:nvPr/>
            </p:nvSpPr>
            <p:spPr>
              <a:xfrm flipV="1">
                <a:off x="228599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088" name="Group 135"/>
            <p:cNvGrpSpPr/>
            <p:nvPr/>
          </p:nvGrpSpPr>
          <p:grpSpPr>
            <a:xfrm>
              <a:off x="2590800" y="10153"/>
              <a:ext cx="457201" cy="762167"/>
              <a:chOff x="0" y="0"/>
              <a:chExt cx="457200" cy="762166"/>
            </a:xfrm>
          </p:grpSpPr>
          <p:sp>
            <p:nvSpPr>
              <p:cNvPr id="1083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84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85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86" name="Straight Connector 361"/>
              <p:cNvSpPr/>
              <p:nvPr/>
            </p:nvSpPr>
            <p:spPr>
              <a:xfrm flipV="1">
                <a:off x="227805" y="609892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7" name="Straight Connector 361"/>
              <p:cNvSpPr/>
              <p:nvPr/>
            </p:nvSpPr>
            <p:spPr>
              <a:xfrm flipV="1">
                <a:off x="228599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094" name="Group 143"/>
            <p:cNvGrpSpPr/>
            <p:nvPr/>
          </p:nvGrpSpPr>
          <p:grpSpPr>
            <a:xfrm>
              <a:off x="3200400" y="10153"/>
              <a:ext cx="457201" cy="762167"/>
              <a:chOff x="0" y="0"/>
              <a:chExt cx="457200" cy="762166"/>
            </a:xfrm>
          </p:grpSpPr>
          <p:sp>
            <p:nvSpPr>
              <p:cNvPr id="1089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90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91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92" name="Straight Connector 361"/>
              <p:cNvSpPr/>
              <p:nvPr/>
            </p:nvSpPr>
            <p:spPr>
              <a:xfrm flipV="1">
                <a:off x="227805" y="609892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93" name="Straight Connector 361"/>
              <p:cNvSpPr/>
              <p:nvPr/>
            </p:nvSpPr>
            <p:spPr>
              <a:xfrm flipV="1">
                <a:off x="228599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00" name="Group 149"/>
            <p:cNvGrpSpPr/>
            <p:nvPr/>
          </p:nvGrpSpPr>
          <p:grpSpPr>
            <a:xfrm>
              <a:off x="3810000" y="9360"/>
              <a:ext cx="457201" cy="762167"/>
              <a:chOff x="0" y="0"/>
              <a:chExt cx="457200" cy="762166"/>
            </a:xfrm>
          </p:grpSpPr>
          <p:sp>
            <p:nvSpPr>
              <p:cNvPr id="1095" name="Rectangle 150"/>
              <p:cNvSpPr/>
              <p:nvPr/>
            </p:nvSpPr>
            <p:spPr>
              <a:xfrm>
                <a:off x="0" y="152274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96" name="Rectangle 150"/>
              <p:cNvSpPr/>
              <p:nvPr/>
            </p:nvSpPr>
            <p:spPr>
              <a:xfrm>
                <a:off x="0" y="380686"/>
                <a:ext cx="457200" cy="228413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97" name="Left Arrow 159"/>
              <p:cNvSpPr/>
              <p:nvPr/>
            </p:nvSpPr>
            <p:spPr>
              <a:xfrm rot="16200000">
                <a:off x="94096" y="302877"/>
                <a:ext cx="283930" cy="207964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098" name="Straight Connector 361"/>
              <p:cNvSpPr/>
              <p:nvPr/>
            </p:nvSpPr>
            <p:spPr>
              <a:xfrm flipV="1">
                <a:off x="227805" y="609892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99" name="Straight Connector 361"/>
              <p:cNvSpPr/>
              <p:nvPr/>
            </p:nvSpPr>
            <p:spPr>
              <a:xfrm flipV="1">
                <a:off x="228599" y="0"/>
                <a:ext cx="1589" cy="152275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An improved multi quantum dot solar cell:</a:t>
            </a:r>
          </a:p>
        </p:txBody>
      </p:sp>
      <p:sp>
        <p:nvSpPr>
          <p:cNvPr id="110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763000" cy="5836989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THIS would be much better =	MORE DOTS!		With materials chosen so that:												</a:t>
            </a:r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							- </a:t>
            </a:r>
            <a:r>
              <a:rPr sz="1400" dirty="0"/>
              <a:t>Blue metal collects only charge from green</a:t>
            </a:r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						</a:t>
            </a:r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							- Green sucks positive charge from dots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							- Yellow sucks negative charge from dots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							- Gray metal collects only current from yellow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- Green and yellow self-segregate into such a pillared structure 		- Dots go to interface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Sounds incredibly complex, doesn't it?  But such designs ARE being researched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</a:t>
            </a:r>
            <a:r>
              <a:rPr sz="1400" dirty="0"/>
              <a:t>Green and Yellow = Immiscible conducting polymers (e.g. "Block co-polymers")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sz="1600" dirty="0"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But additional quantum dots STILL achieve light to electrical energy conversion of only ~ 9%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Compared to polycrystalline Si solar cell efficiencies of ~ 20%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	Or to single crystal Si or GaAs efficiencies of 25 - 35% !!	</a:t>
            </a:r>
          </a:p>
        </p:txBody>
      </p:sp>
      <p:grpSp>
        <p:nvGrpSpPr>
          <p:cNvPr id="1173" name="Group 229"/>
          <p:cNvGrpSpPr/>
          <p:nvPr/>
        </p:nvGrpSpPr>
        <p:grpSpPr>
          <a:xfrm>
            <a:off x="533400" y="1523999"/>
            <a:ext cx="3886200" cy="1676401"/>
            <a:chOff x="0" y="0"/>
            <a:chExt cx="3886200" cy="1676399"/>
          </a:xfrm>
        </p:grpSpPr>
        <p:grpSp>
          <p:nvGrpSpPr>
            <p:cNvPr id="1171" name="Group 226"/>
            <p:cNvGrpSpPr/>
            <p:nvPr/>
          </p:nvGrpSpPr>
          <p:grpSpPr>
            <a:xfrm>
              <a:off x="0" y="288925"/>
              <a:ext cx="3886200" cy="1387475"/>
              <a:chOff x="0" y="-109"/>
              <a:chExt cx="3886200" cy="1387474"/>
            </a:xfrm>
          </p:grpSpPr>
          <p:sp>
            <p:nvSpPr>
              <p:cNvPr id="1105" name="Rectangle 202"/>
              <p:cNvSpPr/>
              <p:nvPr/>
            </p:nvSpPr>
            <p:spPr>
              <a:xfrm>
                <a:off x="2202179" y="115613"/>
                <a:ext cx="906781" cy="92491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06" name="Rectangle 155"/>
              <p:cNvSpPr/>
              <p:nvPr/>
            </p:nvSpPr>
            <p:spPr>
              <a:xfrm>
                <a:off x="518160" y="115613"/>
                <a:ext cx="518161" cy="924911"/>
              </a:xfrm>
              <a:prstGeom prst="rect">
                <a:avLst/>
              </a:prstGeom>
              <a:solidFill>
                <a:srgbClr val="C19D2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07" name="Rectangle 122"/>
              <p:cNvSpPr/>
              <p:nvPr/>
            </p:nvSpPr>
            <p:spPr>
              <a:xfrm>
                <a:off x="0" y="115613"/>
                <a:ext cx="518161" cy="92491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08" name="Oval 124"/>
              <p:cNvSpPr/>
              <p:nvPr/>
            </p:nvSpPr>
            <p:spPr>
              <a:xfrm>
                <a:off x="365125" y="738078"/>
                <a:ext cx="282575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09" name="Rectangle 132"/>
              <p:cNvSpPr/>
              <p:nvPr/>
            </p:nvSpPr>
            <p:spPr>
              <a:xfrm>
                <a:off x="0" y="1041290"/>
                <a:ext cx="3886200" cy="346076"/>
              </a:xfrm>
              <a:prstGeom prst="rect">
                <a:avLst/>
              </a:prstGeom>
              <a:solidFill>
                <a:srgbClr val="6D6D6D"/>
              </a:solidFill>
              <a:ln w="127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10" name="Oval 153"/>
              <p:cNvSpPr/>
              <p:nvPr/>
            </p:nvSpPr>
            <p:spPr>
              <a:xfrm>
                <a:off x="365125" y="461853"/>
                <a:ext cx="282575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11" name="Oval 154"/>
              <p:cNvSpPr/>
              <p:nvPr/>
            </p:nvSpPr>
            <p:spPr>
              <a:xfrm>
                <a:off x="365125" y="172929"/>
                <a:ext cx="282575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12" name="Straight Arrow Connector 133"/>
              <p:cNvSpPr/>
              <p:nvPr/>
            </p:nvSpPr>
            <p:spPr>
              <a:xfrm flipH="1" flipV="1">
                <a:off x="194310" y="289034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3" name="Straight Arrow Connector 159"/>
              <p:cNvSpPr/>
              <p:nvPr/>
            </p:nvSpPr>
            <p:spPr>
              <a:xfrm flipH="1" flipV="1">
                <a:off x="518160" y="289034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4" name="Straight Arrow Connector 160"/>
              <p:cNvSpPr/>
              <p:nvPr/>
            </p:nvSpPr>
            <p:spPr>
              <a:xfrm flipH="1" flipV="1">
                <a:off x="194310" y="571646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5" name="Straight Arrow Connector 161"/>
              <p:cNvSpPr/>
              <p:nvPr/>
            </p:nvSpPr>
            <p:spPr>
              <a:xfrm flipH="1" flipV="1">
                <a:off x="518160" y="571646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6" name="Straight Arrow Connector 162"/>
              <p:cNvSpPr/>
              <p:nvPr/>
            </p:nvSpPr>
            <p:spPr>
              <a:xfrm flipH="1" flipV="1">
                <a:off x="194310" y="860681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7" name="Straight Arrow Connector 163"/>
              <p:cNvSpPr/>
              <p:nvPr/>
            </p:nvSpPr>
            <p:spPr>
              <a:xfrm flipH="1" flipV="1">
                <a:off x="518160" y="860681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8" name="Rectangle 164"/>
              <p:cNvSpPr/>
              <p:nvPr/>
            </p:nvSpPr>
            <p:spPr>
              <a:xfrm>
                <a:off x="1036319" y="115613"/>
                <a:ext cx="906782" cy="92491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128" name="Group 180"/>
              <p:cNvGrpSpPr/>
              <p:nvPr/>
            </p:nvGrpSpPr>
            <p:grpSpPr>
              <a:xfrm>
                <a:off x="777240" y="172928"/>
                <a:ext cx="559678" cy="809625"/>
                <a:chOff x="0" y="0"/>
                <a:chExt cx="559677" cy="809623"/>
              </a:xfrm>
            </p:grpSpPr>
            <p:sp>
              <p:nvSpPr>
                <p:cNvPr id="1119" name="Oval 165"/>
                <p:cNvSpPr/>
                <p:nvPr/>
              </p:nvSpPr>
              <p:spPr>
                <a:xfrm rot="10800000">
                  <a:off x="99060" y="565149"/>
                  <a:ext cx="282575" cy="24447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20" name="Oval 166"/>
                <p:cNvSpPr/>
                <p:nvPr/>
              </p:nvSpPr>
              <p:spPr>
                <a:xfrm rot="10800000">
                  <a:off x="99060" y="288925"/>
                  <a:ext cx="282575" cy="24447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21" name="Oval 167"/>
                <p:cNvSpPr/>
                <p:nvPr/>
              </p:nvSpPr>
              <p:spPr>
                <a:xfrm rot="10800000">
                  <a:off x="99060" y="-1"/>
                  <a:ext cx="282575" cy="244476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22" name="Straight Arrow Connector 168"/>
                <p:cNvSpPr/>
                <p:nvPr/>
              </p:nvSpPr>
              <p:spPr>
                <a:xfrm>
                  <a:off x="0" y="116105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23" name="Straight Arrow Connector 169"/>
                <p:cNvSpPr/>
                <p:nvPr/>
              </p:nvSpPr>
              <p:spPr>
                <a:xfrm>
                  <a:off x="323849" y="116105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24" name="Straight Arrow Connector 170"/>
                <p:cNvSpPr/>
                <p:nvPr/>
              </p:nvSpPr>
              <p:spPr>
                <a:xfrm>
                  <a:off x="0" y="398717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25" name="Straight Arrow Connector 171"/>
                <p:cNvSpPr/>
                <p:nvPr/>
              </p:nvSpPr>
              <p:spPr>
                <a:xfrm>
                  <a:off x="323849" y="398717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26" name="Straight Arrow Connector 172"/>
                <p:cNvSpPr/>
                <p:nvPr/>
              </p:nvSpPr>
              <p:spPr>
                <a:xfrm>
                  <a:off x="0" y="687752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27" name="Straight Arrow Connector 173"/>
                <p:cNvSpPr/>
                <p:nvPr/>
              </p:nvSpPr>
              <p:spPr>
                <a:xfrm>
                  <a:off x="323849" y="687752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129" name="Rectangle 181"/>
              <p:cNvSpPr/>
              <p:nvPr/>
            </p:nvSpPr>
            <p:spPr>
              <a:xfrm>
                <a:off x="1707272" y="115613"/>
                <a:ext cx="518161" cy="924911"/>
              </a:xfrm>
              <a:prstGeom prst="rect">
                <a:avLst/>
              </a:prstGeom>
              <a:solidFill>
                <a:srgbClr val="C19D2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30" name="Oval 183"/>
              <p:cNvSpPr/>
              <p:nvPr/>
            </p:nvSpPr>
            <p:spPr>
              <a:xfrm>
                <a:off x="1554162" y="738078"/>
                <a:ext cx="282575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31" name="Oval 184"/>
              <p:cNvSpPr/>
              <p:nvPr/>
            </p:nvSpPr>
            <p:spPr>
              <a:xfrm>
                <a:off x="1554162" y="461853"/>
                <a:ext cx="282575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32" name="Oval 185"/>
              <p:cNvSpPr/>
              <p:nvPr/>
            </p:nvSpPr>
            <p:spPr>
              <a:xfrm>
                <a:off x="1554162" y="172929"/>
                <a:ext cx="282575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33" name="Straight Arrow Connector 186"/>
              <p:cNvSpPr/>
              <p:nvPr/>
            </p:nvSpPr>
            <p:spPr>
              <a:xfrm flipH="1" flipV="1">
                <a:off x="1383423" y="289034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4" name="Straight Arrow Connector 187"/>
              <p:cNvSpPr/>
              <p:nvPr/>
            </p:nvSpPr>
            <p:spPr>
              <a:xfrm flipH="1" flipV="1">
                <a:off x="1707272" y="289034"/>
                <a:ext cx="235829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5" name="Straight Arrow Connector 188"/>
              <p:cNvSpPr/>
              <p:nvPr/>
            </p:nvSpPr>
            <p:spPr>
              <a:xfrm flipH="1" flipV="1">
                <a:off x="1383423" y="571646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6" name="Straight Arrow Connector 189"/>
              <p:cNvSpPr/>
              <p:nvPr/>
            </p:nvSpPr>
            <p:spPr>
              <a:xfrm flipH="1" flipV="1">
                <a:off x="1707272" y="571646"/>
                <a:ext cx="235829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7" name="Straight Arrow Connector 190"/>
              <p:cNvSpPr/>
              <p:nvPr/>
            </p:nvSpPr>
            <p:spPr>
              <a:xfrm flipH="1" flipV="1">
                <a:off x="1383423" y="860681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8" name="Straight Arrow Connector 191"/>
              <p:cNvSpPr/>
              <p:nvPr/>
            </p:nvSpPr>
            <p:spPr>
              <a:xfrm flipH="1" flipV="1">
                <a:off x="1707272" y="860681"/>
                <a:ext cx="235829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148" name="Group 192"/>
              <p:cNvGrpSpPr/>
              <p:nvPr/>
            </p:nvGrpSpPr>
            <p:grpSpPr>
              <a:xfrm>
                <a:off x="1966352" y="172928"/>
                <a:ext cx="559678" cy="809625"/>
                <a:chOff x="0" y="0"/>
                <a:chExt cx="559677" cy="809623"/>
              </a:xfrm>
            </p:grpSpPr>
            <p:sp>
              <p:nvSpPr>
                <p:cNvPr id="1139" name="Oval 193"/>
                <p:cNvSpPr/>
                <p:nvPr/>
              </p:nvSpPr>
              <p:spPr>
                <a:xfrm rot="10800000">
                  <a:off x="98985" y="565149"/>
                  <a:ext cx="282575" cy="24447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40" name="Oval 194"/>
                <p:cNvSpPr/>
                <p:nvPr/>
              </p:nvSpPr>
              <p:spPr>
                <a:xfrm rot="10800000">
                  <a:off x="98985" y="288925"/>
                  <a:ext cx="282575" cy="24447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41" name="Oval 195"/>
                <p:cNvSpPr/>
                <p:nvPr/>
              </p:nvSpPr>
              <p:spPr>
                <a:xfrm rot="10800000">
                  <a:off x="98985" y="-1"/>
                  <a:ext cx="282575" cy="244476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42" name="Straight Arrow Connector 196"/>
                <p:cNvSpPr/>
                <p:nvPr/>
              </p:nvSpPr>
              <p:spPr>
                <a:xfrm>
                  <a:off x="0" y="116105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3" name="Straight Arrow Connector 197"/>
                <p:cNvSpPr/>
                <p:nvPr/>
              </p:nvSpPr>
              <p:spPr>
                <a:xfrm>
                  <a:off x="323849" y="116105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4" name="Straight Arrow Connector 198"/>
                <p:cNvSpPr/>
                <p:nvPr/>
              </p:nvSpPr>
              <p:spPr>
                <a:xfrm>
                  <a:off x="0" y="398717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5" name="Straight Arrow Connector 199"/>
                <p:cNvSpPr/>
                <p:nvPr/>
              </p:nvSpPr>
              <p:spPr>
                <a:xfrm>
                  <a:off x="323849" y="398717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6" name="Straight Arrow Connector 200"/>
                <p:cNvSpPr/>
                <p:nvPr/>
              </p:nvSpPr>
              <p:spPr>
                <a:xfrm>
                  <a:off x="0" y="687752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47" name="Straight Arrow Connector 201"/>
                <p:cNvSpPr/>
                <p:nvPr/>
              </p:nvSpPr>
              <p:spPr>
                <a:xfrm>
                  <a:off x="323849" y="687752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149" name="Rectangle 203"/>
              <p:cNvSpPr/>
              <p:nvPr/>
            </p:nvSpPr>
            <p:spPr>
              <a:xfrm>
                <a:off x="2873132" y="115613"/>
                <a:ext cx="518161" cy="924911"/>
              </a:xfrm>
              <a:prstGeom prst="rect">
                <a:avLst/>
              </a:prstGeom>
              <a:solidFill>
                <a:srgbClr val="C19D2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50" name="Oval 204"/>
              <p:cNvSpPr/>
              <p:nvPr/>
            </p:nvSpPr>
            <p:spPr>
              <a:xfrm>
                <a:off x="2720974" y="738078"/>
                <a:ext cx="280989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51" name="Oval 205"/>
              <p:cNvSpPr/>
              <p:nvPr/>
            </p:nvSpPr>
            <p:spPr>
              <a:xfrm>
                <a:off x="2720974" y="461853"/>
                <a:ext cx="280989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52" name="Oval 206"/>
              <p:cNvSpPr/>
              <p:nvPr/>
            </p:nvSpPr>
            <p:spPr>
              <a:xfrm>
                <a:off x="2720974" y="172929"/>
                <a:ext cx="280989" cy="244475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153" name="Straight Arrow Connector 207"/>
              <p:cNvSpPr/>
              <p:nvPr/>
            </p:nvSpPr>
            <p:spPr>
              <a:xfrm flipH="1" flipV="1">
                <a:off x="2549282" y="289034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4" name="Straight Arrow Connector 208"/>
              <p:cNvSpPr/>
              <p:nvPr/>
            </p:nvSpPr>
            <p:spPr>
              <a:xfrm flipH="1" flipV="1">
                <a:off x="2873132" y="289034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5" name="Straight Arrow Connector 209"/>
              <p:cNvSpPr/>
              <p:nvPr/>
            </p:nvSpPr>
            <p:spPr>
              <a:xfrm flipH="1" flipV="1">
                <a:off x="2549282" y="571646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6" name="Straight Arrow Connector 210"/>
              <p:cNvSpPr/>
              <p:nvPr/>
            </p:nvSpPr>
            <p:spPr>
              <a:xfrm flipH="1" flipV="1">
                <a:off x="2873132" y="571646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7" name="Straight Arrow Connector 211"/>
              <p:cNvSpPr/>
              <p:nvPr/>
            </p:nvSpPr>
            <p:spPr>
              <a:xfrm flipH="1" flipV="1">
                <a:off x="2549282" y="860681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8" name="Straight Arrow Connector 212"/>
              <p:cNvSpPr/>
              <p:nvPr/>
            </p:nvSpPr>
            <p:spPr>
              <a:xfrm flipH="1" flipV="1">
                <a:off x="2873132" y="860681"/>
                <a:ext cx="235828" cy="6423"/>
              </a:xfrm>
              <a:prstGeom prst="line">
                <a:avLst/>
              </a:prstGeom>
              <a:noFill/>
              <a:ln w="28575" cap="flat">
                <a:solidFill>
                  <a:srgbClr val="FECF2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9" name="Rectangle 223"/>
              <p:cNvSpPr/>
              <p:nvPr/>
            </p:nvSpPr>
            <p:spPr>
              <a:xfrm>
                <a:off x="3368039" y="115613"/>
                <a:ext cx="518161" cy="92491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169" name="Group 213"/>
              <p:cNvGrpSpPr/>
              <p:nvPr/>
            </p:nvGrpSpPr>
            <p:grpSpPr>
              <a:xfrm>
                <a:off x="3132212" y="172928"/>
                <a:ext cx="559678" cy="809625"/>
                <a:chOff x="0" y="0"/>
                <a:chExt cx="559677" cy="809623"/>
              </a:xfrm>
            </p:grpSpPr>
            <p:sp>
              <p:nvSpPr>
                <p:cNvPr id="1160" name="Oval 214"/>
                <p:cNvSpPr/>
                <p:nvPr/>
              </p:nvSpPr>
              <p:spPr>
                <a:xfrm rot="10800000">
                  <a:off x="98349" y="565149"/>
                  <a:ext cx="284163" cy="24447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61" name="Oval 215"/>
                <p:cNvSpPr/>
                <p:nvPr/>
              </p:nvSpPr>
              <p:spPr>
                <a:xfrm rot="10800000">
                  <a:off x="98349" y="288925"/>
                  <a:ext cx="284163" cy="244475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62" name="Oval 216"/>
                <p:cNvSpPr/>
                <p:nvPr/>
              </p:nvSpPr>
              <p:spPr>
                <a:xfrm rot="10800000">
                  <a:off x="98349" y="-1"/>
                  <a:ext cx="284163" cy="244476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63" name="Straight Arrow Connector 217"/>
                <p:cNvSpPr/>
                <p:nvPr/>
              </p:nvSpPr>
              <p:spPr>
                <a:xfrm>
                  <a:off x="0" y="116105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4" name="Straight Arrow Connector 218"/>
                <p:cNvSpPr/>
                <p:nvPr/>
              </p:nvSpPr>
              <p:spPr>
                <a:xfrm>
                  <a:off x="323849" y="116105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5" name="Straight Arrow Connector 219"/>
                <p:cNvSpPr/>
                <p:nvPr/>
              </p:nvSpPr>
              <p:spPr>
                <a:xfrm>
                  <a:off x="0" y="398717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6" name="Straight Arrow Connector 220"/>
                <p:cNvSpPr/>
                <p:nvPr/>
              </p:nvSpPr>
              <p:spPr>
                <a:xfrm>
                  <a:off x="323849" y="398717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7" name="Straight Arrow Connector 221"/>
                <p:cNvSpPr/>
                <p:nvPr/>
              </p:nvSpPr>
              <p:spPr>
                <a:xfrm>
                  <a:off x="0" y="687752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8" name="Straight Arrow Connector 222"/>
                <p:cNvSpPr/>
                <p:nvPr/>
              </p:nvSpPr>
              <p:spPr>
                <a:xfrm>
                  <a:off x="323849" y="687752"/>
                  <a:ext cx="235828" cy="6423"/>
                </a:xfrm>
                <a:prstGeom prst="line">
                  <a:avLst/>
                </a:prstGeom>
                <a:noFill/>
                <a:ln w="28575" cap="flat">
                  <a:solidFill>
                    <a:srgbClr val="FECF2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170" name="Rectangle 224"/>
              <p:cNvSpPr/>
              <p:nvPr/>
            </p:nvSpPr>
            <p:spPr>
              <a:xfrm>
                <a:off x="0" y="-110"/>
                <a:ext cx="3886200" cy="115888"/>
              </a:xfrm>
              <a:prstGeom prst="rect">
                <a:avLst/>
              </a:prstGeom>
              <a:solidFill>
                <a:srgbClr val="B5FFFF"/>
              </a:solidFill>
              <a:ln w="127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1172" name="Right Arrow 225"/>
            <p:cNvSpPr/>
            <p:nvPr/>
          </p:nvSpPr>
          <p:spPr>
            <a:xfrm rot="5400000">
              <a:off x="1827486" y="-855937"/>
              <a:ext cx="231228" cy="19431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381000"/>
          </a:xfrm>
          <a:prstGeom prst="rect">
            <a:avLst/>
          </a:prstGeom>
        </p:spPr>
        <p:txBody>
          <a:bodyPr/>
          <a:lstStyle>
            <a:lvl1pPr defTabSz="804672">
              <a:defRPr sz="2112">
                <a:solidFill>
                  <a:srgbClr val="DEFFFF"/>
                </a:solidFill>
                <a:effectLst>
                  <a:outerShdw blurRad="33528" dist="33528" dir="2700000" rotWithShape="0">
                    <a:srgbClr val="000000"/>
                  </a:outerShdw>
                </a:effectLst>
              </a:defRPr>
            </a:lvl1pPr>
          </a:lstStyle>
          <a:p>
            <a:r>
              <a:t>MUCH attention is now focused on use of nano for power</a:t>
            </a:r>
          </a:p>
        </p:txBody>
      </p:sp>
      <p:sp>
        <p:nvSpPr>
          <p:cNvPr id="121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14400"/>
            <a:ext cx="8763000" cy="5814087"/>
          </a:xfrm>
          <a:prstGeom prst="rect">
            <a:avLst/>
          </a:prstGeom>
        </p:spPr>
        <p:txBody>
          <a:bodyPr/>
          <a:lstStyle/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For PRODUCTION of power via "Quantum Dot" </a:t>
            </a:r>
            <a:r>
              <a:rPr b="1"/>
              <a:t>solar cells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Using light to move electrons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Or STORAGE of power via nano </a:t>
            </a:r>
            <a:r>
              <a:rPr b="1"/>
              <a:t>capacitors </a:t>
            </a:r>
            <a:r>
              <a:t>and</a:t>
            </a:r>
            <a:r>
              <a:rPr b="1"/>
              <a:t> batteries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Into which excess electrons can be driven and temporarily stored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sz="2000" b="1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That is as far as most news reports (and much research) goes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But if this is all you consider (and engineer):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Weak photo-current will </a:t>
            </a:r>
            <a:r>
              <a:rPr sz="1800" b="1"/>
              <a:t>briefly</a:t>
            </a:r>
            <a:r>
              <a:rPr sz="1800"/>
              <a:t> flow from quantum dot cell, and then </a:t>
            </a:r>
            <a:r>
              <a:rPr sz="1800" b="1"/>
              <a:t>stop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Or nano capacitors will only </a:t>
            </a:r>
            <a:r>
              <a:rPr b="1"/>
              <a:t>ever</a:t>
            </a:r>
            <a:r>
              <a:t> store nano electrical power</a:t>
            </a:r>
            <a:endParaRPr b="1"/>
          </a:p>
          <a:p>
            <a:pPr defTabSz="457200">
              <a:defRPr sz="2000" b="1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sz="2000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What then are the problems?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A REALLY improved quantum dot solar cell:</a:t>
            </a:r>
          </a:p>
        </p:txBody>
      </p:sp>
      <p:sp>
        <p:nvSpPr>
          <p:cNvPr id="117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1999"/>
            <a:ext cx="8763000" cy="5980345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Using Quantum Size Effect + flexibility of quantum dots to give </a:t>
            </a:r>
            <a:r>
              <a:rPr b="1"/>
              <a:t>multi-junction</a:t>
            </a:r>
            <a:r>
              <a:t> design:</a:t>
            </a:r>
          </a:p>
          <a:p>
            <a:pPr defTabSz="457200">
              <a:spcBef>
                <a:spcPts val="100"/>
              </a:spcBef>
              <a:defRPr sz="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First capture </a:t>
            </a:r>
            <a:r>
              <a:rPr>
                <a:solidFill>
                  <a:srgbClr val="66FFFF"/>
                </a:solidFill>
              </a:rPr>
              <a:t>Blue Light </a:t>
            </a:r>
            <a:r>
              <a:t>with small quantum dots =&gt; few higher voltage electrons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Then capture </a:t>
            </a:r>
            <a:r>
              <a:rPr>
                <a:solidFill>
                  <a:srgbClr val="FF7BB3"/>
                </a:solidFill>
              </a:rPr>
              <a:t>Red Light </a:t>
            </a:r>
            <a:r>
              <a:t>with deeper large quantum dots =&gt; many lower voltage electrons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	I</a:t>
            </a:r>
            <a:r>
              <a:rPr baseline="-25000"/>
              <a:t>1</a:t>
            </a:r>
            <a:r>
              <a:t>, V</a:t>
            </a:r>
            <a:r>
              <a:rPr baseline="-25000"/>
              <a:t>1</a:t>
            </a:r>
            <a:r>
              <a:t>		I</a:t>
            </a:r>
            <a:r>
              <a:rPr baseline="-25000"/>
              <a:t>2</a:t>
            </a:r>
            <a:r>
              <a:t>, V</a:t>
            </a:r>
            <a:r>
              <a:rPr baseline="-25000"/>
              <a:t>2</a:t>
            </a:r>
          </a:p>
          <a:p>
            <a:pPr defTabSz="457200">
              <a:defRPr baseline="-25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Done right (probably with more layer/sizes), might efficiently capture ALL colors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But would require incredible control of internal arrangement and electrical current paths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Making the creation of quantum dots the </a:t>
            </a:r>
            <a:r>
              <a:rPr b="1"/>
              <a:t>almost trivial </a:t>
            </a:r>
            <a:r>
              <a:t>part of task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300"/>
              </a:spcBef>
              <a:defRPr sz="1600" b="1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REAL CHALLENGE here is required complex 3D SELF-ASSEMBLY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(Why I discussed possibility of QD's tethered to DNA scaffolds in last lecture!!)</a:t>
            </a:r>
          </a:p>
        </p:txBody>
      </p:sp>
      <p:grpSp>
        <p:nvGrpSpPr>
          <p:cNvPr id="1204" name="Group 73"/>
          <p:cNvGrpSpPr/>
          <p:nvPr/>
        </p:nvGrpSpPr>
        <p:grpSpPr>
          <a:xfrm>
            <a:off x="838199" y="2209799"/>
            <a:ext cx="3962402" cy="1220790"/>
            <a:chOff x="0" y="0"/>
            <a:chExt cx="3962400" cy="1220788"/>
          </a:xfrm>
        </p:grpSpPr>
        <p:sp>
          <p:nvSpPr>
            <p:cNvPr id="1177" name="Rectangle 19"/>
            <p:cNvSpPr/>
            <p:nvPr/>
          </p:nvSpPr>
          <p:spPr>
            <a:xfrm>
              <a:off x="990599" y="-1"/>
              <a:ext cx="2688771" cy="101614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78" name="Right Arrow 20"/>
            <p:cNvSpPr/>
            <p:nvPr/>
          </p:nvSpPr>
          <p:spPr>
            <a:xfrm>
              <a:off x="-1" y="-1"/>
              <a:ext cx="424544" cy="10161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79" name="Right Arrow 75"/>
            <p:cNvSpPr/>
            <p:nvPr/>
          </p:nvSpPr>
          <p:spPr>
            <a:xfrm>
              <a:off x="1203324" y="165100"/>
              <a:ext cx="423864" cy="6778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80" name="Right Arrow 22"/>
            <p:cNvSpPr/>
            <p:nvPr/>
          </p:nvSpPr>
          <p:spPr>
            <a:xfrm>
              <a:off x="2618013" y="180650"/>
              <a:ext cx="424543" cy="6774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7BB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81" name="Oval 77"/>
            <p:cNvSpPr/>
            <p:nvPr/>
          </p:nvSpPr>
          <p:spPr>
            <a:xfrm>
              <a:off x="1981200" y="406400"/>
              <a:ext cx="212726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82" name="Rectangle 78"/>
            <p:cNvSpPr/>
            <p:nvPr/>
          </p:nvSpPr>
          <p:spPr>
            <a:xfrm>
              <a:off x="849312" y="-1"/>
              <a:ext cx="141287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83" name="Oval 79"/>
            <p:cNvSpPr/>
            <p:nvPr/>
          </p:nvSpPr>
          <p:spPr>
            <a:xfrm>
              <a:off x="1981200" y="98424"/>
              <a:ext cx="212726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84" name="Oval 80"/>
            <p:cNvSpPr/>
            <p:nvPr/>
          </p:nvSpPr>
          <p:spPr>
            <a:xfrm>
              <a:off x="1981200" y="744537"/>
              <a:ext cx="212726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85" name="Rectangle 81"/>
            <p:cNvSpPr/>
            <p:nvPr/>
          </p:nvSpPr>
          <p:spPr>
            <a:xfrm>
              <a:off x="2122487" y="-1"/>
              <a:ext cx="141287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86" name="Straight Arrow Connector 39"/>
            <p:cNvSpPr/>
            <p:nvPr/>
          </p:nvSpPr>
          <p:spPr>
            <a:xfrm>
              <a:off x="2067663" y="201817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7" name="Straight Arrow Connector 40"/>
            <p:cNvSpPr/>
            <p:nvPr/>
          </p:nvSpPr>
          <p:spPr>
            <a:xfrm>
              <a:off x="2059818" y="517951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8" name="Straight Arrow Connector 41"/>
            <p:cNvSpPr/>
            <p:nvPr/>
          </p:nvSpPr>
          <p:spPr>
            <a:xfrm>
              <a:off x="2051933" y="849139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9" name="Oval 85"/>
            <p:cNvSpPr/>
            <p:nvPr/>
          </p:nvSpPr>
          <p:spPr>
            <a:xfrm>
              <a:off x="3184524" y="68263"/>
              <a:ext cx="354015" cy="3381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90" name="Oval 86"/>
            <p:cNvSpPr/>
            <p:nvPr/>
          </p:nvSpPr>
          <p:spPr>
            <a:xfrm>
              <a:off x="3184524" y="609600"/>
              <a:ext cx="354015" cy="338139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91" name="Rectangle 87"/>
            <p:cNvSpPr/>
            <p:nvPr/>
          </p:nvSpPr>
          <p:spPr>
            <a:xfrm>
              <a:off x="3395663" y="-1"/>
              <a:ext cx="354013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192" name="Straight Arrow Connector 43"/>
            <p:cNvSpPr/>
            <p:nvPr/>
          </p:nvSpPr>
          <p:spPr>
            <a:xfrm>
              <a:off x="3325584" y="293554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3" name="Straight Arrow Connector 42"/>
            <p:cNvSpPr/>
            <p:nvPr/>
          </p:nvSpPr>
          <p:spPr>
            <a:xfrm>
              <a:off x="3325584" y="173117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4" name="Straight Arrow Connector 53"/>
            <p:cNvSpPr/>
            <p:nvPr/>
          </p:nvSpPr>
          <p:spPr>
            <a:xfrm>
              <a:off x="3325584" y="835499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5" name="Straight Arrow Connector 54"/>
            <p:cNvSpPr/>
            <p:nvPr/>
          </p:nvSpPr>
          <p:spPr>
            <a:xfrm>
              <a:off x="3325584" y="715062"/>
              <a:ext cx="212272" cy="141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6" name="Straight Connector 56"/>
            <p:cNvSpPr/>
            <p:nvPr/>
          </p:nvSpPr>
          <p:spPr>
            <a:xfrm flipH="1" flipV="1">
              <a:off x="636814" y="540533"/>
              <a:ext cx="212271" cy="141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7" name="Straight Connector 59"/>
            <p:cNvSpPr/>
            <p:nvPr/>
          </p:nvSpPr>
          <p:spPr>
            <a:xfrm flipH="1" flipV="1">
              <a:off x="3750128" y="541945"/>
              <a:ext cx="212271" cy="141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8" name="Straight Connector 60"/>
            <p:cNvSpPr/>
            <p:nvPr/>
          </p:nvSpPr>
          <p:spPr>
            <a:xfrm flipH="1" flipV="1">
              <a:off x="636816" y="1217965"/>
              <a:ext cx="495299" cy="141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9" name="Straight Connector 61"/>
            <p:cNvSpPr/>
            <p:nvPr/>
          </p:nvSpPr>
          <p:spPr>
            <a:xfrm flipH="1" flipV="1">
              <a:off x="1910443" y="1219377"/>
              <a:ext cx="566056" cy="141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0" name="Straight Connector 62"/>
            <p:cNvSpPr/>
            <p:nvPr/>
          </p:nvSpPr>
          <p:spPr>
            <a:xfrm flipH="1" flipV="1">
              <a:off x="3467100" y="1219377"/>
              <a:ext cx="495301" cy="141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1" name="Straight Connector 63"/>
            <p:cNvSpPr/>
            <p:nvPr/>
          </p:nvSpPr>
          <p:spPr>
            <a:xfrm flipV="1">
              <a:off x="636813" y="541946"/>
              <a:ext cx="3" cy="67743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2" name="Straight Connector 66"/>
            <p:cNvSpPr/>
            <p:nvPr/>
          </p:nvSpPr>
          <p:spPr>
            <a:xfrm flipV="1">
              <a:off x="3962395" y="541945"/>
              <a:ext cx="3" cy="67743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3" name="Straight Connector 71"/>
            <p:cNvSpPr/>
            <p:nvPr/>
          </p:nvSpPr>
          <p:spPr>
            <a:xfrm flipV="1">
              <a:off x="2192733" y="1016853"/>
              <a:ext cx="1475" cy="20323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05" name="Rectangle 67"/>
          <p:cNvSpPr/>
          <p:nvPr/>
        </p:nvSpPr>
        <p:spPr>
          <a:xfrm>
            <a:off x="5181600" y="2590800"/>
            <a:ext cx="381000" cy="76200"/>
          </a:xfrm>
          <a:prstGeom prst="rect">
            <a:avLst/>
          </a:prstGeom>
          <a:solidFill>
            <a:srgbClr val="FECF29"/>
          </a:solidFill>
          <a:ln w="12700">
            <a:solidFill>
              <a:srgbClr val="FECF2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206" name="Rectangle 68"/>
          <p:cNvSpPr/>
          <p:nvPr/>
        </p:nvSpPr>
        <p:spPr>
          <a:xfrm>
            <a:off x="5181600" y="2743200"/>
            <a:ext cx="381000" cy="76200"/>
          </a:xfrm>
          <a:prstGeom prst="rect">
            <a:avLst/>
          </a:prstGeom>
          <a:solidFill>
            <a:srgbClr val="FECF29"/>
          </a:solidFill>
          <a:ln w="12700">
            <a:solidFill>
              <a:srgbClr val="FECF2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grpSp>
        <p:nvGrpSpPr>
          <p:cNvPr id="1242" name="Group 69"/>
          <p:cNvGrpSpPr/>
          <p:nvPr/>
        </p:nvGrpSpPr>
        <p:grpSpPr>
          <a:xfrm>
            <a:off x="5880100" y="2260599"/>
            <a:ext cx="2420939" cy="1066802"/>
            <a:chOff x="0" y="0"/>
            <a:chExt cx="2420937" cy="1066800"/>
          </a:xfrm>
        </p:grpSpPr>
        <p:grpSp>
          <p:nvGrpSpPr>
            <p:cNvPr id="1211" name="Group 54"/>
            <p:cNvGrpSpPr/>
            <p:nvPr/>
          </p:nvGrpSpPr>
          <p:grpSpPr>
            <a:xfrm>
              <a:off x="1358603" y="101599"/>
              <a:ext cx="608965" cy="412751"/>
              <a:chOff x="0" y="0"/>
              <a:chExt cx="608964" cy="412750"/>
            </a:xfrm>
          </p:grpSpPr>
          <p:sp>
            <p:nvSpPr>
              <p:cNvPr id="1207" name="Rectangle 150"/>
              <p:cNvSpPr/>
              <p:nvPr/>
            </p:nvSpPr>
            <p:spPr>
              <a:xfrm rot="16200000">
                <a:off x="60046" y="92193"/>
                <a:ext cx="412751" cy="228364"/>
              </a:xfrm>
              <a:prstGeom prst="rect">
                <a:avLst/>
              </a:prstGeom>
              <a:solidFill>
                <a:srgbClr val="FF7BB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08" name="Rectangle 150"/>
              <p:cNvSpPr/>
              <p:nvPr/>
            </p:nvSpPr>
            <p:spPr>
              <a:xfrm rot="16200000">
                <a:off x="288408" y="92193"/>
                <a:ext cx="412751" cy="228364"/>
              </a:xfrm>
              <a:prstGeom prst="rect">
                <a:avLst/>
              </a:prstGeom>
              <a:solidFill>
                <a:srgbClr val="FF7BB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09" name="Left Arrow 159"/>
              <p:cNvSpPr/>
              <p:nvPr/>
            </p:nvSpPr>
            <p:spPr>
              <a:xfrm rot="10800000">
                <a:off x="304733" y="97364"/>
                <a:ext cx="243970" cy="207965"/>
              </a:xfrm>
              <a:prstGeom prst="leftArrow">
                <a:avLst>
                  <a:gd name="adj1" fmla="val 50000"/>
                  <a:gd name="adj2" fmla="val 49972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10" name="Straight Connector 361"/>
              <p:cNvSpPr/>
              <p:nvPr/>
            </p:nvSpPr>
            <p:spPr>
              <a:xfrm flipH="1" flipV="1">
                <a:off x="0" y="207428"/>
                <a:ext cx="152242" cy="1590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217" name="Group 53"/>
            <p:cNvGrpSpPr/>
            <p:nvPr/>
          </p:nvGrpSpPr>
          <p:grpSpPr>
            <a:xfrm>
              <a:off x="215852" y="-1"/>
              <a:ext cx="1142752" cy="304801"/>
              <a:chOff x="0" y="0"/>
              <a:chExt cx="1142750" cy="304800"/>
            </a:xfrm>
          </p:grpSpPr>
          <p:sp>
            <p:nvSpPr>
              <p:cNvPr id="1212" name="Rectangle 150"/>
              <p:cNvSpPr/>
              <p:nvPr/>
            </p:nvSpPr>
            <p:spPr>
              <a:xfrm rot="16200000">
                <a:off x="190227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13" name="Straight Connector 361"/>
              <p:cNvSpPr/>
              <p:nvPr/>
            </p:nvSpPr>
            <p:spPr>
              <a:xfrm flipH="1" flipV="1">
                <a:off x="914202" y="151524"/>
                <a:ext cx="228550" cy="877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14" name="Straight Connector 361"/>
              <p:cNvSpPr/>
              <p:nvPr/>
            </p:nvSpPr>
            <p:spPr>
              <a:xfrm flipH="1" flipV="1">
                <a:off x="0" y="157080"/>
                <a:ext cx="152242" cy="1589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15" name="Rectangle 150"/>
              <p:cNvSpPr/>
              <p:nvPr/>
            </p:nvSpPr>
            <p:spPr>
              <a:xfrm rot="16200000">
                <a:off x="571144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16" name="Left Arrow 159"/>
              <p:cNvSpPr/>
              <p:nvPr/>
            </p:nvSpPr>
            <p:spPr>
              <a:xfrm rot="10800000">
                <a:off x="365580" y="40872"/>
                <a:ext cx="396254" cy="207965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1218" name="Straight Connector 361"/>
            <p:cNvSpPr/>
            <p:nvPr/>
          </p:nvSpPr>
          <p:spPr>
            <a:xfrm flipH="1" flipV="1">
              <a:off x="1968237" y="306038"/>
              <a:ext cx="228550" cy="87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224" name="Group 55"/>
            <p:cNvGrpSpPr/>
            <p:nvPr/>
          </p:nvGrpSpPr>
          <p:grpSpPr>
            <a:xfrm>
              <a:off x="215852" y="381000"/>
              <a:ext cx="1142752" cy="304800"/>
              <a:chOff x="0" y="0"/>
              <a:chExt cx="1142750" cy="304800"/>
            </a:xfrm>
          </p:grpSpPr>
          <p:sp>
            <p:nvSpPr>
              <p:cNvPr id="1219" name="Rectangle 150"/>
              <p:cNvSpPr/>
              <p:nvPr/>
            </p:nvSpPr>
            <p:spPr>
              <a:xfrm rot="16200000">
                <a:off x="190227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20" name="Straight Connector 361"/>
              <p:cNvSpPr/>
              <p:nvPr/>
            </p:nvSpPr>
            <p:spPr>
              <a:xfrm flipH="1" flipV="1">
                <a:off x="914202" y="151524"/>
                <a:ext cx="228550" cy="877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21" name="Straight Connector 361"/>
              <p:cNvSpPr/>
              <p:nvPr/>
            </p:nvSpPr>
            <p:spPr>
              <a:xfrm flipH="1" flipV="1">
                <a:off x="0" y="150729"/>
                <a:ext cx="152242" cy="1589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22" name="Rectangle 150"/>
              <p:cNvSpPr/>
              <p:nvPr/>
            </p:nvSpPr>
            <p:spPr>
              <a:xfrm rot="16200000">
                <a:off x="571144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23" name="Left Arrow 159"/>
              <p:cNvSpPr/>
              <p:nvPr/>
            </p:nvSpPr>
            <p:spPr>
              <a:xfrm rot="10800000">
                <a:off x="365580" y="40872"/>
                <a:ext cx="396254" cy="207965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230" name="Group 61"/>
            <p:cNvGrpSpPr/>
            <p:nvPr/>
          </p:nvGrpSpPr>
          <p:grpSpPr>
            <a:xfrm>
              <a:off x="215852" y="762000"/>
              <a:ext cx="1142752" cy="304801"/>
              <a:chOff x="0" y="0"/>
              <a:chExt cx="1142750" cy="304800"/>
            </a:xfrm>
          </p:grpSpPr>
          <p:sp>
            <p:nvSpPr>
              <p:cNvPr id="1225" name="Rectangle 150"/>
              <p:cNvSpPr/>
              <p:nvPr/>
            </p:nvSpPr>
            <p:spPr>
              <a:xfrm rot="16200000">
                <a:off x="190227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26" name="Straight Connector 361"/>
              <p:cNvSpPr/>
              <p:nvPr/>
            </p:nvSpPr>
            <p:spPr>
              <a:xfrm flipH="1" flipV="1">
                <a:off x="914202" y="151524"/>
                <a:ext cx="228550" cy="877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27" name="Straight Connector 361"/>
              <p:cNvSpPr/>
              <p:nvPr/>
            </p:nvSpPr>
            <p:spPr>
              <a:xfrm flipH="1" flipV="1">
                <a:off x="0" y="141204"/>
                <a:ext cx="152242" cy="1589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28" name="Rectangle 150"/>
              <p:cNvSpPr/>
              <p:nvPr/>
            </p:nvSpPr>
            <p:spPr>
              <a:xfrm rot="16200000">
                <a:off x="571144" y="-37861"/>
                <a:ext cx="304801" cy="380522"/>
              </a:xfrm>
              <a:prstGeom prst="rect">
                <a:avLst/>
              </a:prstGeom>
              <a:solidFill>
                <a:srgbClr val="3399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29" name="Left Arrow 159"/>
              <p:cNvSpPr/>
              <p:nvPr/>
            </p:nvSpPr>
            <p:spPr>
              <a:xfrm rot="10800000">
                <a:off x="365580" y="40872"/>
                <a:ext cx="396254" cy="207965"/>
              </a:xfrm>
              <a:prstGeom prst="leftArrow">
                <a:avLst>
                  <a:gd name="adj1" fmla="val 50000"/>
                  <a:gd name="adj2" fmla="val 49975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235" name="Group 67"/>
            <p:cNvGrpSpPr/>
            <p:nvPr/>
          </p:nvGrpSpPr>
          <p:grpSpPr>
            <a:xfrm>
              <a:off x="1358770" y="558800"/>
              <a:ext cx="608965" cy="425451"/>
              <a:chOff x="0" y="0"/>
              <a:chExt cx="608964" cy="425450"/>
            </a:xfrm>
          </p:grpSpPr>
          <p:sp>
            <p:nvSpPr>
              <p:cNvPr id="1231" name="Rectangle 150"/>
              <p:cNvSpPr/>
              <p:nvPr/>
            </p:nvSpPr>
            <p:spPr>
              <a:xfrm rot="16200000">
                <a:off x="53696" y="98543"/>
                <a:ext cx="425451" cy="228364"/>
              </a:xfrm>
              <a:prstGeom prst="rect">
                <a:avLst/>
              </a:prstGeom>
              <a:solidFill>
                <a:srgbClr val="FF7BB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32" name="Rectangle 150"/>
              <p:cNvSpPr/>
              <p:nvPr/>
            </p:nvSpPr>
            <p:spPr>
              <a:xfrm rot="16200000">
                <a:off x="282058" y="98543"/>
                <a:ext cx="425451" cy="228364"/>
              </a:xfrm>
              <a:prstGeom prst="rect">
                <a:avLst/>
              </a:prstGeom>
              <a:solidFill>
                <a:srgbClr val="FF7BB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33" name="Left Arrow 159"/>
              <p:cNvSpPr/>
              <p:nvPr/>
            </p:nvSpPr>
            <p:spPr>
              <a:xfrm rot="10800000">
                <a:off x="304565" y="105830"/>
                <a:ext cx="244137" cy="207965"/>
              </a:xfrm>
              <a:prstGeom prst="leftArrow">
                <a:avLst>
                  <a:gd name="adj1" fmla="val 50000"/>
                  <a:gd name="adj2" fmla="val 49974"/>
                </a:avLst>
              </a:prstGeom>
              <a:solidFill>
                <a:srgbClr val="FFD119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234" name="Straight Connector 361"/>
              <p:cNvSpPr/>
              <p:nvPr/>
            </p:nvSpPr>
            <p:spPr>
              <a:xfrm flipH="1" flipV="1">
                <a:off x="0" y="205842"/>
                <a:ext cx="152242" cy="1589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236" name="Straight Connector 361"/>
            <p:cNvSpPr/>
            <p:nvPr/>
          </p:nvSpPr>
          <p:spPr>
            <a:xfrm flipH="1" flipV="1">
              <a:off x="1968404" y="759012"/>
              <a:ext cx="228550" cy="87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7" name="Straight Connector 83"/>
            <p:cNvSpPr/>
            <p:nvPr/>
          </p:nvSpPr>
          <p:spPr>
            <a:xfrm flipH="1">
              <a:off x="221407" y="152399"/>
              <a:ext cx="794" cy="76200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8" name="Straight Connector 361"/>
            <p:cNvSpPr/>
            <p:nvPr/>
          </p:nvSpPr>
          <p:spPr>
            <a:xfrm flipH="1" flipV="1">
              <a:off x="0" y="533400"/>
              <a:ext cx="228550" cy="87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9" name="Straight Connector 88"/>
            <p:cNvSpPr/>
            <p:nvPr/>
          </p:nvSpPr>
          <p:spPr>
            <a:xfrm flipH="1">
              <a:off x="1341937" y="152399"/>
              <a:ext cx="794" cy="76200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0" name="Straight Connector 89"/>
            <p:cNvSpPr/>
            <p:nvPr/>
          </p:nvSpPr>
          <p:spPr>
            <a:xfrm flipH="1">
              <a:off x="2175460" y="296330"/>
              <a:ext cx="3" cy="45719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1" name="Straight Connector 361"/>
            <p:cNvSpPr/>
            <p:nvPr/>
          </p:nvSpPr>
          <p:spPr>
            <a:xfrm flipH="1" flipV="1">
              <a:off x="2192389" y="552450"/>
              <a:ext cx="228550" cy="877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763000" cy="5257800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More like this: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Yes, but we still need electric fields to separate light-liberated electrons from holes!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Here we would NOT want fields between the dots and their surrounding layer: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For instance, this field would drive positive holes out of dot, trapping electrons</a:t>
            </a:r>
          </a:p>
          <a:p>
            <a:pPr defTabSz="457200"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Until dot got so negative that it started pulling holes back</a:t>
            </a:r>
          </a:p>
          <a:p>
            <a:pPr defTabSz="457200"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Then NOTHING (electrons nor holes) would escape to deliver power! </a:t>
            </a:r>
            <a:r>
              <a:rPr sz="1600"/>
              <a:t>								</a:t>
            </a:r>
          </a:p>
        </p:txBody>
      </p:sp>
      <p:sp>
        <p:nvSpPr>
          <p:cNvPr id="1245" name="Rectangle 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It'd be LOT easier if quantum dots could be randomly distributed in layers!</a:t>
            </a:r>
          </a:p>
        </p:txBody>
      </p:sp>
      <p:grpSp>
        <p:nvGrpSpPr>
          <p:cNvPr id="1255" name="Group 73"/>
          <p:cNvGrpSpPr/>
          <p:nvPr/>
        </p:nvGrpSpPr>
        <p:grpSpPr>
          <a:xfrm>
            <a:off x="3119436" y="836612"/>
            <a:ext cx="2900364" cy="1016148"/>
            <a:chOff x="0" y="0"/>
            <a:chExt cx="2900362" cy="1016146"/>
          </a:xfrm>
        </p:grpSpPr>
        <p:sp>
          <p:nvSpPr>
            <p:cNvPr id="1246" name="Rectangle 19"/>
            <p:cNvSpPr/>
            <p:nvPr/>
          </p:nvSpPr>
          <p:spPr>
            <a:xfrm>
              <a:off x="141286" y="0"/>
              <a:ext cx="2688771" cy="101614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47" name="Oval 115"/>
            <p:cNvSpPr/>
            <p:nvPr/>
          </p:nvSpPr>
          <p:spPr>
            <a:xfrm>
              <a:off x="903287" y="406400"/>
              <a:ext cx="212727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48" name="Rectangle 116"/>
            <p:cNvSpPr/>
            <p:nvPr/>
          </p:nvSpPr>
          <p:spPr>
            <a:xfrm>
              <a:off x="-1" y="0"/>
              <a:ext cx="141287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49" name="Oval 117"/>
            <p:cNvSpPr/>
            <p:nvPr/>
          </p:nvSpPr>
          <p:spPr>
            <a:xfrm>
              <a:off x="473300" y="98424"/>
              <a:ext cx="212727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50" name="Oval 118"/>
            <p:cNvSpPr/>
            <p:nvPr/>
          </p:nvSpPr>
          <p:spPr>
            <a:xfrm>
              <a:off x="625699" y="687388"/>
              <a:ext cx="212727" cy="2032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51" name="Rectangle 119"/>
            <p:cNvSpPr/>
            <p:nvPr/>
          </p:nvSpPr>
          <p:spPr>
            <a:xfrm>
              <a:off x="1273174" y="0"/>
              <a:ext cx="141287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52" name="Oval 123"/>
            <p:cNvSpPr/>
            <p:nvPr/>
          </p:nvSpPr>
          <p:spPr>
            <a:xfrm>
              <a:off x="2046287" y="68263"/>
              <a:ext cx="354015" cy="33813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53" name="Oval 124"/>
            <p:cNvSpPr/>
            <p:nvPr/>
          </p:nvSpPr>
          <p:spPr>
            <a:xfrm>
              <a:off x="1692500" y="534988"/>
              <a:ext cx="354015" cy="338139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54" name="Rectangle 125"/>
            <p:cNvSpPr/>
            <p:nvPr/>
          </p:nvSpPr>
          <p:spPr>
            <a:xfrm>
              <a:off x="2546350" y="0"/>
              <a:ext cx="354013" cy="1016001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  <p:grpSp>
        <p:nvGrpSpPr>
          <p:cNvPr id="1266" name="Group 187"/>
          <p:cNvGrpSpPr/>
          <p:nvPr/>
        </p:nvGrpSpPr>
        <p:grpSpPr>
          <a:xfrm>
            <a:off x="2046286" y="5079853"/>
            <a:ext cx="1687514" cy="1473348"/>
            <a:chOff x="0" y="0"/>
            <a:chExt cx="1687513" cy="1473346"/>
          </a:xfrm>
        </p:grpSpPr>
        <p:sp>
          <p:nvSpPr>
            <p:cNvPr id="1256" name="Rectangle 19"/>
            <p:cNvSpPr/>
            <p:nvPr/>
          </p:nvSpPr>
          <p:spPr>
            <a:xfrm>
              <a:off x="-1" y="0"/>
              <a:ext cx="1687515" cy="147334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57" name="Straight Arrow Connector 39"/>
            <p:cNvSpPr/>
            <p:nvPr/>
          </p:nvSpPr>
          <p:spPr>
            <a:xfrm>
              <a:off x="1154113" y="706119"/>
              <a:ext cx="212272" cy="1413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8" name="Straight Arrow Connector 39"/>
            <p:cNvSpPr/>
            <p:nvPr/>
          </p:nvSpPr>
          <p:spPr>
            <a:xfrm flipH="1" flipV="1">
              <a:off x="356554" y="716279"/>
              <a:ext cx="228601" cy="158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9" name="Straight Arrow Connector 39"/>
            <p:cNvSpPr/>
            <p:nvPr/>
          </p:nvSpPr>
          <p:spPr>
            <a:xfrm flipH="1">
              <a:off x="877254" y="1010919"/>
              <a:ext cx="1589" cy="22860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0" name="Straight Arrow Connector 39"/>
            <p:cNvSpPr/>
            <p:nvPr/>
          </p:nvSpPr>
          <p:spPr>
            <a:xfrm flipV="1">
              <a:off x="853546" y="195578"/>
              <a:ext cx="1589" cy="228601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1" name="Straight Arrow Connector 39"/>
            <p:cNvSpPr/>
            <p:nvPr/>
          </p:nvSpPr>
          <p:spPr>
            <a:xfrm flipH="1" flipV="1">
              <a:off x="468313" y="325119"/>
              <a:ext cx="185795" cy="19595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2" name="Straight Arrow Connector 39"/>
            <p:cNvSpPr/>
            <p:nvPr/>
          </p:nvSpPr>
          <p:spPr>
            <a:xfrm>
              <a:off x="1039816" y="879685"/>
              <a:ext cx="195207" cy="18504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3" name="Straight Arrow Connector 39"/>
            <p:cNvSpPr/>
            <p:nvPr/>
          </p:nvSpPr>
          <p:spPr>
            <a:xfrm flipV="1">
              <a:off x="1035107" y="325119"/>
              <a:ext cx="195207" cy="19595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4" name="Straight Arrow Connector 39"/>
            <p:cNvSpPr/>
            <p:nvPr/>
          </p:nvSpPr>
          <p:spPr>
            <a:xfrm flipH="1">
              <a:off x="468314" y="934720"/>
              <a:ext cx="185795" cy="18504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5" name="Oval 165"/>
            <p:cNvSpPr/>
            <p:nvPr/>
          </p:nvSpPr>
          <p:spPr>
            <a:xfrm>
              <a:off x="564833" y="431799"/>
              <a:ext cx="609601" cy="6096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  <p:grpSp>
        <p:nvGrpSpPr>
          <p:cNvPr id="1288" name="Group 215"/>
          <p:cNvGrpSpPr/>
          <p:nvPr/>
        </p:nvGrpSpPr>
        <p:grpSpPr>
          <a:xfrm>
            <a:off x="5322887" y="5079853"/>
            <a:ext cx="1687514" cy="1473348"/>
            <a:chOff x="0" y="0"/>
            <a:chExt cx="1687513" cy="1473346"/>
          </a:xfrm>
        </p:grpSpPr>
        <p:sp>
          <p:nvSpPr>
            <p:cNvPr id="1267" name="Rectangle 19"/>
            <p:cNvSpPr/>
            <p:nvPr/>
          </p:nvSpPr>
          <p:spPr>
            <a:xfrm>
              <a:off x="-1" y="0"/>
              <a:ext cx="1687515" cy="1473347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68" name="Straight Arrow Connector 39"/>
            <p:cNvSpPr/>
            <p:nvPr/>
          </p:nvSpPr>
          <p:spPr>
            <a:xfrm>
              <a:off x="1154113" y="706119"/>
              <a:ext cx="212272" cy="1413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9" name="Straight Arrow Connector 39"/>
            <p:cNvSpPr/>
            <p:nvPr/>
          </p:nvSpPr>
          <p:spPr>
            <a:xfrm flipH="1" flipV="1">
              <a:off x="356554" y="716279"/>
              <a:ext cx="228601" cy="158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0" name="Straight Arrow Connector 39"/>
            <p:cNvSpPr/>
            <p:nvPr/>
          </p:nvSpPr>
          <p:spPr>
            <a:xfrm flipH="1">
              <a:off x="877254" y="1010919"/>
              <a:ext cx="1589" cy="228602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1" name="Straight Arrow Connector 39"/>
            <p:cNvSpPr/>
            <p:nvPr/>
          </p:nvSpPr>
          <p:spPr>
            <a:xfrm flipV="1">
              <a:off x="853546" y="195578"/>
              <a:ext cx="1589" cy="228601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2" name="Straight Arrow Connector 39"/>
            <p:cNvSpPr/>
            <p:nvPr/>
          </p:nvSpPr>
          <p:spPr>
            <a:xfrm flipH="1" flipV="1">
              <a:off x="468313" y="325119"/>
              <a:ext cx="185795" cy="19595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3" name="Straight Arrow Connector 39"/>
            <p:cNvSpPr/>
            <p:nvPr/>
          </p:nvSpPr>
          <p:spPr>
            <a:xfrm>
              <a:off x="1039816" y="879685"/>
              <a:ext cx="195207" cy="18504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4" name="Straight Arrow Connector 39"/>
            <p:cNvSpPr/>
            <p:nvPr/>
          </p:nvSpPr>
          <p:spPr>
            <a:xfrm flipV="1">
              <a:off x="1035107" y="325119"/>
              <a:ext cx="195207" cy="19595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5" name="Straight Arrow Connector 39"/>
            <p:cNvSpPr/>
            <p:nvPr/>
          </p:nvSpPr>
          <p:spPr>
            <a:xfrm flipH="1">
              <a:off x="468314" y="934720"/>
              <a:ext cx="185795" cy="185046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6" name="Oval 198"/>
            <p:cNvSpPr/>
            <p:nvPr/>
          </p:nvSpPr>
          <p:spPr>
            <a:xfrm>
              <a:off x="564833" y="431799"/>
              <a:ext cx="609601" cy="609601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277" name="TextBox 199"/>
            <p:cNvSpPr txBox="1"/>
            <p:nvPr/>
          </p:nvSpPr>
          <p:spPr>
            <a:xfrm>
              <a:off x="620713" y="406546"/>
              <a:ext cx="304801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1278" name="TextBox 204"/>
            <p:cNvSpPr txBox="1"/>
            <p:nvPr/>
          </p:nvSpPr>
          <p:spPr>
            <a:xfrm>
              <a:off x="849313" y="723014"/>
              <a:ext cx="30480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sz="1800"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1279" name="TextBox 206"/>
            <p:cNvSpPr txBox="1"/>
            <p:nvPr/>
          </p:nvSpPr>
          <p:spPr>
            <a:xfrm>
              <a:off x="1154113" y="787546"/>
              <a:ext cx="30480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1280" name="TextBox 207"/>
            <p:cNvSpPr txBox="1"/>
            <p:nvPr/>
          </p:nvSpPr>
          <p:spPr>
            <a:xfrm>
              <a:off x="1230313" y="330346"/>
              <a:ext cx="30480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1281" name="TextBox 208"/>
            <p:cNvSpPr txBox="1"/>
            <p:nvPr/>
          </p:nvSpPr>
          <p:spPr>
            <a:xfrm>
              <a:off x="849313" y="53347"/>
              <a:ext cx="30480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1282" name="TextBox 209"/>
            <p:cNvSpPr txBox="1"/>
            <p:nvPr/>
          </p:nvSpPr>
          <p:spPr>
            <a:xfrm>
              <a:off x="544513" y="101746"/>
              <a:ext cx="30480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1283" name="TextBox 210"/>
            <p:cNvSpPr txBox="1"/>
            <p:nvPr/>
          </p:nvSpPr>
          <p:spPr>
            <a:xfrm>
              <a:off x="163513" y="358147"/>
              <a:ext cx="30480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1284" name="TextBox 211"/>
            <p:cNvSpPr txBox="1"/>
            <p:nvPr/>
          </p:nvSpPr>
          <p:spPr>
            <a:xfrm>
              <a:off x="163513" y="787546"/>
              <a:ext cx="30480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1285" name="TextBox 212"/>
            <p:cNvSpPr txBox="1"/>
            <p:nvPr/>
          </p:nvSpPr>
          <p:spPr>
            <a:xfrm>
              <a:off x="544513" y="1043947"/>
              <a:ext cx="30480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1286" name="TextBox 213"/>
            <p:cNvSpPr txBox="1"/>
            <p:nvPr/>
          </p:nvSpPr>
          <p:spPr>
            <a:xfrm>
              <a:off x="925513" y="1016146"/>
              <a:ext cx="304801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1287" name="TextBox 214"/>
            <p:cNvSpPr txBox="1"/>
            <p:nvPr/>
          </p:nvSpPr>
          <p:spPr>
            <a:xfrm>
              <a:off x="849313" y="558946"/>
              <a:ext cx="30480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sz="1800">
                  <a:solidFill>
                    <a:srgbClr val="0A85FF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289" name="Right Arrow 216"/>
          <p:cNvSpPr/>
          <p:nvPr/>
        </p:nvSpPr>
        <p:spPr>
          <a:xfrm>
            <a:off x="4114800" y="5562600"/>
            <a:ext cx="8382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 algn="l">
              <a:spcBef>
                <a:spcPts val="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0" name="TextBox 79"/>
          <p:cNvSpPr txBox="1"/>
          <p:nvPr/>
        </p:nvSpPr>
        <p:spPr>
          <a:xfrm>
            <a:off x="5867400" y="5681245"/>
            <a:ext cx="30480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1600">
                <a:solidFill>
                  <a:srgbClr val="0A85FF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291" name="TextBox 80"/>
          <p:cNvSpPr txBox="1"/>
          <p:nvPr/>
        </p:nvSpPr>
        <p:spPr>
          <a:xfrm>
            <a:off x="6096000" y="5410200"/>
            <a:ext cx="304800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1600">
                <a:solidFill>
                  <a:srgbClr val="0A85FF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292" name="TextBox 81"/>
          <p:cNvSpPr txBox="1"/>
          <p:nvPr/>
        </p:nvSpPr>
        <p:spPr>
          <a:xfrm>
            <a:off x="6248400" y="5528845"/>
            <a:ext cx="30480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1600">
                <a:solidFill>
                  <a:srgbClr val="0A85FF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293" name="TextBox 82"/>
          <p:cNvSpPr txBox="1"/>
          <p:nvPr/>
        </p:nvSpPr>
        <p:spPr>
          <a:xfrm>
            <a:off x="5943600" y="5833645"/>
            <a:ext cx="30480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1600">
                <a:solidFill>
                  <a:srgbClr val="0A85FF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294" name="TextBox 83"/>
          <p:cNvSpPr txBox="1"/>
          <p:nvPr/>
        </p:nvSpPr>
        <p:spPr>
          <a:xfrm>
            <a:off x="5833536" y="5562600"/>
            <a:ext cx="304801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1600">
                <a:solidFill>
                  <a:srgbClr val="0A85FF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295" name="TextBox 84"/>
          <p:cNvSpPr txBox="1"/>
          <p:nvPr/>
        </p:nvSpPr>
        <p:spPr>
          <a:xfrm>
            <a:off x="6019800" y="5605045"/>
            <a:ext cx="30480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1600">
                <a:solidFill>
                  <a:srgbClr val="0A85FF"/>
                </a:solidFill>
              </a:defRPr>
            </a:lvl1pPr>
          </a:lstStyle>
          <a:p>
            <a:r>
              <a:t>-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763000" cy="5257800"/>
          </a:xfrm>
          <a:prstGeom prst="rect">
            <a:avLst/>
          </a:prstGeom>
        </p:spPr>
        <p:txBody>
          <a:bodyPr/>
          <a:lstStyle/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 COULD be accomplished by:</a:t>
            </a:r>
          </a:p>
          <a:p>
            <a:pPr defTabSz="434340"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Choosing dot and layer materials with </a:t>
            </a:r>
            <a:r>
              <a:rPr b="1"/>
              <a:t>similar</a:t>
            </a:r>
            <a:r>
              <a:t> energy levels</a:t>
            </a:r>
          </a:p>
          <a:p>
            <a:pPr defTabSz="43434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So they don't naturally transfer charge / build up interface electric fields</a:t>
            </a:r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2) Choosing layer materials with </a:t>
            </a:r>
            <a:r>
              <a:rPr b="1"/>
              <a:t>differing</a:t>
            </a:r>
            <a:r>
              <a:t> energy levels</a:t>
            </a:r>
          </a:p>
          <a:p>
            <a:pPr defTabSz="43434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To promote charge transfer across their interfaces</a:t>
            </a:r>
          </a:p>
          <a:p>
            <a:pPr defTabSz="434340"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Thereby engineering properly directed charge-pumping electric fields</a:t>
            </a:r>
          </a:p>
          <a:p>
            <a:pPr defTabSz="434340"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To produce this alternate QD tandem solar cell:</a:t>
            </a:r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 </a:t>
            </a:r>
          </a:p>
          <a:p>
            <a:pPr defTabSz="434340">
              <a:defRPr sz="2660" b="1">
                <a:solidFill>
                  <a:srgbClr val="FECF29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34340">
              <a:spcBef>
                <a:spcPts val="300"/>
              </a:spcBef>
              <a:defRPr sz="152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 I</a:t>
            </a:r>
            <a:r>
              <a:rPr baseline="-25999"/>
              <a:t>1</a:t>
            </a:r>
            <a:r>
              <a:t>, V</a:t>
            </a:r>
            <a:r>
              <a:rPr baseline="-25999"/>
              <a:t>1</a:t>
            </a:r>
            <a:r>
              <a:t>		     I</a:t>
            </a:r>
            <a:r>
              <a:rPr baseline="-25999"/>
              <a:t>2</a:t>
            </a:r>
            <a:r>
              <a:t>, V</a:t>
            </a:r>
            <a:r>
              <a:rPr baseline="-25999"/>
              <a:t>2</a:t>
            </a:r>
          </a:p>
        </p:txBody>
      </p:sp>
      <p:sp>
        <p:nvSpPr>
          <p:cNvPr id="1298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/>
          <a:p>
            <a:pPr defTabSz="402336">
              <a:defRPr sz="1936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t>You'd instead want electric fields at l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ayer</a:t>
            </a:r>
            <a:r>
              <a:t> boundaries</a:t>
            </a:r>
          </a:p>
        </p:txBody>
      </p:sp>
      <p:grpSp>
        <p:nvGrpSpPr>
          <p:cNvPr id="1329" name="Group 82"/>
          <p:cNvGrpSpPr/>
          <p:nvPr/>
        </p:nvGrpSpPr>
        <p:grpSpPr>
          <a:xfrm>
            <a:off x="761999" y="4800599"/>
            <a:ext cx="4343402" cy="1447802"/>
            <a:chOff x="0" y="0"/>
            <a:chExt cx="4343400" cy="1447800"/>
          </a:xfrm>
        </p:grpSpPr>
        <p:sp>
          <p:nvSpPr>
            <p:cNvPr id="1299" name="Rectangle 19"/>
            <p:cNvSpPr/>
            <p:nvPr/>
          </p:nvSpPr>
          <p:spPr>
            <a:xfrm>
              <a:off x="1142999" y="-1"/>
              <a:ext cx="1219201" cy="1205106"/>
            </a:xfrm>
            <a:prstGeom prst="rect">
              <a:avLst/>
            </a:prstGeom>
            <a:solidFill>
              <a:srgbClr val="66CC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0" name="Rectangle 19"/>
            <p:cNvSpPr/>
            <p:nvPr/>
          </p:nvSpPr>
          <p:spPr>
            <a:xfrm>
              <a:off x="2590801" y="-1"/>
              <a:ext cx="1143001" cy="1205106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1" name="Right Arrow 20"/>
            <p:cNvSpPr/>
            <p:nvPr/>
          </p:nvSpPr>
          <p:spPr>
            <a:xfrm>
              <a:off x="-1" y="-1"/>
              <a:ext cx="465365" cy="120510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2" name="Right Arrow 53"/>
            <p:cNvSpPr/>
            <p:nvPr/>
          </p:nvSpPr>
          <p:spPr>
            <a:xfrm>
              <a:off x="1364180" y="195801"/>
              <a:ext cx="464621" cy="80391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3" name="Right Arrow 22"/>
            <p:cNvSpPr/>
            <p:nvPr/>
          </p:nvSpPr>
          <p:spPr>
            <a:xfrm>
              <a:off x="2658836" y="214243"/>
              <a:ext cx="465365" cy="80340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7BB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4" name="Oval 55"/>
            <p:cNvSpPr/>
            <p:nvPr/>
          </p:nvSpPr>
          <p:spPr>
            <a:xfrm>
              <a:off x="1921118" y="481972"/>
              <a:ext cx="233181" cy="240986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5" name="Rectangle 56"/>
            <p:cNvSpPr/>
            <p:nvPr/>
          </p:nvSpPr>
          <p:spPr>
            <a:xfrm>
              <a:off x="930977" y="-1"/>
              <a:ext cx="212023" cy="1204932"/>
            </a:xfrm>
            <a:prstGeom prst="rect">
              <a:avLst/>
            </a:prstGeom>
            <a:solidFill>
              <a:srgbClr val="A6A6A6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6" name="Oval 57"/>
            <p:cNvSpPr/>
            <p:nvPr/>
          </p:nvSpPr>
          <p:spPr>
            <a:xfrm>
              <a:off x="1748019" y="116727"/>
              <a:ext cx="233181" cy="24098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7" name="Oval 58"/>
            <p:cNvSpPr/>
            <p:nvPr/>
          </p:nvSpPr>
          <p:spPr>
            <a:xfrm>
              <a:off x="1748019" y="882989"/>
              <a:ext cx="233181" cy="24098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8" name="Rectangle 59"/>
            <p:cNvSpPr/>
            <p:nvPr/>
          </p:nvSpPr>
          <p:spPr>
            <a:xfrm>
              <a:off x="2326572" y="-1"/>
              <a:ext cx="264228" cy="1204932"/>
            </a:xfrm>
            <a:prstGeom prst="rect">
              <a:avLst/>
            </a:prstGeom>
            <a:solidFill>
              <a:srgbClr val="808000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09" name="Straight Arrow Connector 39"/>
            <p:cNvSpPr/>
            <p:nvPr/>
          </p:nvSpPr>
          <p:spPr>
            <a:xfrm>
              <a:off x="2227043" y="239346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0" name="Straight Arrow Connector 40"/>
            <p:cNvSpPr/>
            <p:nvPr/>
          </p:nvSpPr>
          <p:spPr>
            <a:xfrm>
              <a:off x="2218443" y="614266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1" name="Straight Arrow Connector 41"/>
            <p:cNvSpPr/>
            <p:nvPr/>
          </p:nvSpPr>
          <p:spPr>
            <a:xfrm>
              <a:off x="2209800" y="1007042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2" name="Oval 63"/>
            <p:cNvSpPr/>
            <p:nvPr/>
          </p:nvSpPr>
          <p:spPr>
            <a:xfrm>
              <a:off x="3117147" y="80956"/>
              <a:ext cx="388055" cy="40101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13" name="Oval 64"/>
            <p:cNvSpPr/>
            <p:nvPr/>
          </p:nvSpPr>
          <p:spPr>
            <a:xfrm>
              <a:off x="3174023" y="722958"/>
              <a:ext cx="388055" cy="401017"/>
            </a:xfrm>
            <a:prstGeom prst="ellipse">
              <a:avLst/>
            </a:pr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14" name="Rectangle 65"/>
            <p:cNvSpPr/>
            <p:nvPr/>
          </p:nvSpPr>
          <p:spPr>
            <a:xfrm>
              <a:off x="3722170" y="-1"/>
              <a:ext cx="388053" cy="1204932"/>
            </a:xfrm>
            <a:prstGeom prst="rect">
              <a:avLst/>
            </a:prstGeom>
            <a:solidFill>
              <a:srgbClr val="6D6D6D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15" name="Straight Arrow Connector 42"/>
            <p:cNvSpPr/>
            <p:nvPr/>
          </p:nvSpPr>
          <p:spPr>
            <a:xfrm>
              <a:off x="3645352" y="205309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6" name="Straight Arrow Connector 53"/>
            <p:cNvSpPr/>
            <p:nvPr/>
          </p:nvSpPr>
          <p:spPr>
            <a:xfrm>
              <a:off x="3645352" y="990865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7" name="Straight Arrow Connector 54"/>
            <p:cNvSpPr/>
            <p:nvPr/>
          </p:nvSpPr>
          <p:spPr>
            <a:xfrm>
              <a:off x="3645352" y="634471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8" name="Straight Connector 56"/>
            <p:cNvSpPr/>
            <p:nvPr/>
          </p:nvSpPr>
          <p:spPr>
            <a:xfrm flipH="1" flipV="1">
              <a:off x="698045" y="641047"/>
              <a:ext cx="232682" cy="16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9" name="Straight Connector 59"/>
            <p:cNvSpPr/>
            <p:nvPr/>
          </p:nvSpPr>
          <p:spPr>
            <a:xfrm flipH="1" flipV="1">
              <a:off x="4110717" y="642722"/>
              <a:ext cx="232682" cy="16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0" name="Straight Connector 60"/>
            <p:cNvSpPr/>
            <p:nvPr/>
          </p:nvSpPr>
          <p:spPr>
            <a:xfrm flipH="1" flipV="1">
              <a:off x="698048" y="1444451"/>
              <a:ext cx="542925" cy="16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1" name="Straight Connector 61"/>
            <p:cNvSpPr/>
            <p:nvPr/>
          </p:nvSpPr>
          <p:spPr>
            <a:xfrm flipH="1" flipV="1">
              <a:off x="2094140" y="1446126"/>
              <a:ext cx="620484" cy="16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2" name="Straight Connector 62"/>
            <p:cNvSpPr/>
            <p:nvPr/>
          </p:nvSpPr>
          <p:spPr>
            <a:xfrm flipH="1" flipV="1">
              <a:off x="3800474" y="1446126"/>
              <a:ext cx="542927" cy="16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3" name="Straight Connector 63"/>
            <p:cNvSpPr/>
            <p:nvPr/>
          </p:nvSpPr>
          <p:spPr>
            <a:xfrm flipV="1">
              <a:off x="698044" y="642723"/>
              <a:ext cx="4" cy="80340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4" name="Straight Connector 66"/>
            <p:cNvSpPr/>
            <p:nvPr/>
          </p:nvSpPr>
          <p:spPr>
            <a:xfrm flipV="1">
              <a:off x="4343394" y="642722"/>
              <a:ext cx="4" cy="80340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5" name="Straight Connector 71"/>
            <p:cNvSpPr/>
            <p:nvPr/>
          </p:nvSpPr>
          <p:spPr>
            <a:xfrm flipV="1">
              <a:off x="2403573" y="1205941"/>
              <a:ext cx="1617" cy="24102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6" name="Straight Arrow Connector 39"/>
            <p:cNvSpPr/>
            <p:nvPr/>
          </p:nvSpPr>
          <p:spPr>
            <a:xfrm>
              <a:off x="1062717" y="228599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7" name="Straight Arrow Connector 40"/>
            <p:cNvSpPr/>
            <p:nvPr/>
          </p:nvSpPr>
          <p:spPr>
            <a:xfrm>
              <a:off x="1054117" y="603519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8" name="Straight Arrow Connector 41"/>
            <p:cNvSpPr/>
            <p:nvPr/>
          </p:nvSpPr>
          <p:spPr>
            <a:xfrm>
              <a:off x="1045474" y="996295"/>
              <a:ext cx="232683" cy="1675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30" name="TextBox 83"/>
          <p:cNvSpPr txBox="1"/>
          <p:nvPr/>
        </p:nvSpPr>
        <p:spPr>
          <a:xfrm>
            <a:off x="5410200" y="4942582"/>
            <a:ext cx="3429000" cy="131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9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3D self-assembly =&gt; A LOT easier</a:t>
            </a:r>
            <a:endParaRPr>
              <a:solidFill>
                <a:srgbClr val="CC3300"/>
              </a:solidFill>
            </a:endParaRPr>
          </a:p>
          <a:p>
            <a:pPr>
              <a:defRPr sz="11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9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Layer material selection =&gt; </a:t>
            </a:r>
            <a:br/>
            <a:r>
              <a:t>A LOT more difficult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Rectangle 2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HAVE "multi-junction" and/or Quantum Dot solar cells broken through?</a:t>
            </a:r>
          </a:p>
        </p:txBody>
      </p:sp>
      <p:sp>
        <p:nvSpPr>
          <p:cNvPr id="133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8763000" cy="5257800"/>
          </a:xfrm>
          <a:prstGeom prst="rect">
            <a:avLst/>
          </a:prstGeom>
        </p:spPr>
        <p:txBody>
          <a:bodyPr/>
          <a:lstStyle/>
          <a:p>
            <a:pPr algn="ctr"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Following figure: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Compilation by U.S. National Renewable Energy Lab (NREL) of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latest, 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greatest, 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one of a kind,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possibly never reproduced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 (or horrendously expensive),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solar cell efficiency records: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Best RESEARCH solar cells (1976 – 2015):</a:t>
            </a:r>
          </a:p>
        </p:txBody>
      </p:sp>
      <p:pic>
        <p:nvPicPr>
          <p:cNvPr id="13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0862" y="-18364200"/>
            <a:ext cx="6606276" cy="432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838200"/>
            <a:ext cx="8686800" cy="563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Rectangle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686800" cy="381000"/>
          </a:xfrm>
          <a:prstGeom prst="rect">
            <a:avLst/>
          </a:prstGeom>
        </p:spPr>
        <p:txBody>
          <a:bodyPr/>
          <a:lstStyle>
            <a:lvl1pPr defTabSz="438911">
              <a:defRPr sz="2112">
                <a:effectLst>
                  <a:outerShdw blurRad="36576" dist="36576" dir="2700000" rotWithShape="0">
                    <a:srgbClr val="000000"/>
                  </a:outerShdw>
                </a:effectLst>
              </a:defRPr>
            </a:lvl1pPr>
          </a:lstStyle>
          <a:p>
            <a:r>
              <a:t>At lower resolution but with some guidance as to cell types:</a:t>
            </a:r>
          </a:p>
        </p:txBody>
      </p:sp>
      <p:pic>
        <p:nvPicPr>
          <p:cNvPr id="134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0862" y="-18364200"/>
            <a:ext cx="6606276" cy="43206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7" name="Group 12"/>
          <p:cNvGrpSpPr/>
          <p:nvPr/>
        </p:nvGrpSpPr>
        <p:grpSpPr>
          <a:xfrm>
            <a:off x="3124200" y="2286000"/>
            <a:ext cx="5715000" cy="3886200"/>
            <a:chOff x="0" y="0"/>
            <a:chExt cx="5715000" cy="3886200"/>
          </a:xfrm>
        </p:grpSpPr>
        <p:pic>
          <p:nvPicPr>
            <p:cNvPr id="1341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15000" cy="3886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2" name="Oval 6"/>
            <p:cNvSpPr/>
            <p:nvPr/>
          </p:nvSpPr>
          <p:spPr>
            <a:xfrm>
              <a:off x="2725271" y="421936"/>
              <a:ext cx="2451849" cy="1125165"/>
            </a:xfrm>
            <a:prstGeom prst="ellipse">
              <a:avLst/>
            </a:prstGeom>
            <a:noFill/>
            <a:ln w="57150" cap="flat">
              <a:solidFill>
                <a:srgbClr val="F573F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3" name="Oval 7"/>
            <p:cNvSpPr/>
            <p:nvPr/>
          </p:nvSpPr>
          <p:spPr>
            <a:xfrm>
              <a:off x="2420470" y="1547099"/>
              <a:ext cx="2855261" cy="351615"/>
            </a:xfrm>
            <a:prstGeom prst="ellipse">
              <a:avLst/>
            </a:prstGeom>
            <a:noFill/>
            <a:ln w="57150" cap="flat">
              <a:solidFill>
                <a:srgbClr val="F573F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4" name="Oval 8"/>
            <p:cNvSpPr/>
            <p:nvPr/>
          </p:nvSpPr>
          <p:spPr>
            <a:xfrm>
              <a:off x="1411941" y="1969035"/>
              <a:ext cx="3863791" cy="351615"/>
            </a:xfrm>
            <a:prstGeom prst="ellipse">
              <a:avLst/>
            </a:prstGeom>
            <a:noFill/>
            <a:ln w="57150" cap="flat">
              <a:solidFill>
                <a:srgbClr val="0A85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5" name="Oval 10"/>
            <p:cNvSpPr/>
            <p:nvPr/>
          </p:nvSpPr>
          <p:spPr>
            <a:xfrm>
              <a:off x="537882" y="2590800"/>
              <a:ext cx="4536143" cy="855015"/>
            </a:xfrm>
            <a:prstGeom prst="ellipse">
              <a:avLst/>
            </a:prstGeom>
            <a:noFill/>
            <a:ln w="57150" cap="flat">
              <a:solidFill>
                <a:srgbClr val="00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6" name="Oval 9"/>
            <p:cNvSpPr/>
            <p:nvPr/>
          </p:nvSpPr>
          <p:spPr>
            <a:xfrm>
              <a:off x="806823" y="2320649"/>
              <a:ext cx="4536143" cy="351615"/>
            </a:xfrm>
            <a:prstGeom prst="ellipse">
              <a:avLst/>
            </a:prstGeom>
            <a:noFill/>
            <a:ln w="57150" cap="flat">
              <a:solidFill>
                <a:srgbClr val="0A85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4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4495800" y="838200"/>
            <a:ext cx="3810000" cy="381000"/>
          </a:xfrm>
          <a:prstGeom prst="rect">
            <a:avLst/>
          </a:prstGeom>
        </p:spPr>
        <p:txBody>
          <a:bodyPr/>
          <a:lstStyle>
            <a:lvl1pPr algn="ctr" defTabSz="457200"/>
          </a:lstStyle>
          <a:p>
            <a:r>
              <a:t>Multi-junction / Tandem</a:t>
            </a:r>
          </a:p>
        </p:txBody>
      </p:sp>
      <p:sp>
        <p:nvSpPr>
          <p:cNvPr id="1349" name="Rectangle 3"/>
          <p:cNvSpPr txBox="1"/>
          <p:nvPr/>
        </p:nvSpPr>
        <p:spPr>
          <a:xfrm>
            <a:off x="2286000" y="1447800"/>
            <a:ext cx="38100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Single crystal GaAs</a:t>
            </a:r>
          </a:p>
        </p:txBody>
      </p:sp>
      <p:sp>
        <p:nvSpPr>
          <p:cNvPr id="1350" name="Rectangle 3"/>
          <p:cNvSpPr txBox="1"/>
          <p:nvPr/>
        </p:nvSpPr>
        <p:spPr>
          <a:xfrm>
            <a:off x="152400" y="2362200"/>
            <a:ext cx="28956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Single crystal Si</a:t>
            </a:r>
          </a:p>
        </p:txBody>
      </p:sp>
      <p:sp>
        <p:nvSpPr>
          <p:cNvPr id="1351" name="Rectangle 3"/>
          <p:cNvSpPr txBox="1"/>
          <p:nvPr/>
        </p:nvSpPr>
        <p:spPr>
          <a:xfrm>
            <a:off x="0" y="3962400"/>
            <a:ext cx="28956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Polycrystal thin film Si</a:t>
            </a:r>
          </a:p>
        </p:txBody>
      </p:sp>
      <p:sp>
        <p:nvSpPr>
          <p:cNvPr id="1352" name="Rectangle 3"/>
          <p:cNvSpPr txBox="1"/>
          <p:nvPr/>
        </p:nvSpPr>
        <p:spPr>
          <a:xfrm>
            <a:off x="0" y="5486400"/>
            <a:ext cx="28956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Other thin films</a:t>
            </a:r>
          </a:p>
        </p:txBody>
      </p:sp>
      <p:sp>
        <p:nvSpPr>
          <p:cNvPr id="1353" name="Straight Connector 19"/>
          <p:cNvSpPr/>
          <p:nvPr/>
        </p:nvSpPr>
        <p:spPr>
          <a:xfrm>
            <a:off x="6553201" y="1371601"/>
            <a:ext cx="522193" cy="1336335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573FC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4" name="Straight Connector 20"/>
          <p:cNvSpPr/>
          <p:nvPr/>
        </p:nvSpPr>
        <p:spPr>
          <a:xfrm>
            <a:off x="4267201" y="1864062"/>
            <a:ext cx="1277471" cy="2144846"/>
          </a:xfrm>
          <a:prstGeom prst="line">
            <a:avLst/>
          </a:prstGeom>
          <a:solidFill>
            <a:schemeClr val="accent1"/>
          </a:solidFill>
          <a:ln w="57150">
            <a:solidFill>
              <a:srgbClr val="F573FC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5" name="Straight Connector 23"/>
          <p:cNvSpPr/>
          <p:nvPr/>
        </p:nvSpPr>
        <p:spPr>
          <a:xfrm>
            <a:off x="2514600" y="2590800"/>
            <a:ext cx="2021542" cy="1840043"/>
          </a:xfrm>
          <a:prstGeom prst="line">
            <a:avLst/>
          </a:prstGeom>
          <a:solidFill>
            <a:schemeClr val="accent1"/>
          </a:solidFill>
          <a:ln w="57150">
            <a:solidFill>
              <a:srgbClr val="0A85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6" name="Straight Connector 26"/>
          <p:cNvSpPr/>
          <p:nvPr/>
        </p:nvSpPr>
        <p:spPr>
          <a:xfrm>
            <a:off x="2743199" y="4190999"/>
            <a:ext cx="1183342" cy="589281"/>
          </a:xfrm>
          <a:prstGeom prst="line">
            <a:avLst/>
          </a:prstGeom>
          <a:solidFill>
            <a:schemeClr val="accent1"/>
          </a:solidFill>
          <a:ln w="57150">
            <a:solidFill>
              <a:srgbClr val="0A85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7" name="Straight Connector 28"/>
          <p:cNvSpPr/>
          <p:nvPr/>
        </p:nvSpPr>
        <p:spPr>
          <a:xfrm flipV="1">
            <a:off x="2362199" y="5333999"/>
            <a:ext cx="1279863" cy="304801"/>
          </a:xfrm>
          <a:prstGeom prst="line">
            <a:avLst/>
          </a:prstGeom>
          <a:solidFill>
            <a:schemeClr val="accent1"/>
          </a:solidFill>
          <a:ln w="57150">
            <a:solidFill>
              <a:srgbClr val="00FF00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Rectangle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"Hero" (best in lab / single shot) efficiencies, top to bottom:</a:t>
            </a:r>
          </a:p>
        </p:txBody>
      </p:sp>
      <p:sp>
        <p:nvSpPr>
          <p:cNvPr id="136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763000" cy="5961075"/>
          </a:xfrm>
          <a:prstGeom prst="rect">
            <a:avLst/>
          </a:prstGeom>
        </p:spPr>
        <p:txBody>
          <a:bodyPr/>
          <a:lstStyle/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Multi-junction solar cells: </a:t>
            </a:r>
            <a:r>
              <a:rPr b="0">
                <a:solidFill>
                  <a:srgbClr val="FECF29"/>
                </a:solidFill>
              </a:rPr>
              <a:t>Highest at almost 45%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So have beat, but not shattered, Shockley-Quiesser Limit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Crystalline GaAs solar cells </a:t>
            </a:r>
            <a:r>
              <a:rPr b="0"/>
              <a:t>(more exotic/$ crystal than Si): </a:t>
            </a:r>
            <a:r>
              <a:rPr b="0">
                <a:solidFill>
                  <a:srgbClr val="FECF29"/>
                </a:solidFill>
              </a:rPr>
              <a:t>Hair over 34%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ECF29"/>
              </a:solidFill>
            </a:endParaRPr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Crystalline silicon solar cells</a:t>
            </a:r>
            <a:r>
              <a:rPr b="0"/>
              <a:t>: </a:t>
            </a:r>
            <a:r>
              <a:rPr b="0">
                <a:solidFill>
                  <a:srgbClr val="FECF29"/>
                </a:solidFill>
              </a:rPr>
              <a:t>Highest at 27.6%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ECF29"/>
              </a:solidFill>
            </a:endParaRPr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Thin-film cells </a:t>
            </a:r>
            <a:r>
              <a:rPr b="0"/>
              <a:t>(e.g. polycrystalline/amorphous Si and CdTe): </a:t>
            </a:r>
            <a:r>
              <a:rPr b="0">
                <a:solidFill>
                  <a:srgbClr val="FECF29"/>
                </a:solidFill>
              </a:rPr>
              <a:t>Highest at 23%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ECF29"/>
              </a:solidFill>
            </a:endParaRPr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Perovskite cells: </a:t>
            </a:r>
            <a:r>
              <a:rPr b="0">
                <a:solidFill>
                  <a:srgbClr val="FECF29"/>
                </a:solidFill>
              </a:rPr>
              <a:t>Highest just over 20%</a:t>
            </a:r>
          </a:p>
          <a:p>
            <a:pPr defTabSz="457200">
              <a:defRPr b="1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Dye-sensitized, organic  . . . cells</a:t>
            </a:r>
            <a:r>
              <a:rPr b="0"/>
              <a:t>: </a:t>
            </a:r>
            <a:r>
              <a:rPr b="0">
                <a:solidFill>
                  <a:srgbClr val="FECF29"/>
                </a:solidFill>
              </a:rPr>
              <a:t>Highest at 12%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ECF29"/>
              </a:solidFill>
            </a:endParaRPr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Quantum Dot solar cells</a:t>
            </a:r>
            <a:r>
              <a:rPr b="0"/>
              <a:t>:  </a:t>
            </a:r>
            <a:r>
              <a:rPr b="0">
                <a:solidFill>
                  <a:srgbClr val="FECF29"/>
                </a:solidFill>
              </a:rPr>
              <a:t>Highest at 9.2%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ECF29"/>
              </a:solidFill>
            </a:endParaRPr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NOTE: In minority of cases where affordable commercial versions even exist, they have efficiencies ½ or less than above hero numbers!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Rectangle 2"/>
          <p:cNvSpPr txBox="1">
            <a:spLocks noGrp="1"/>
          </p:cNvSpPr>
          <p:nvPr>
            <p:ph type="title"/>
          </p:nvPr>
        </p:nvSpPr>
        <p:spPr>
          <a:xfrm>
            <a:off x="152400" y="96895"/>
            <a:ext cx="8686800" cy="754005"/>
          </a:xfrm>
          <a:prstGeom prst="rect">
            <a:avLst/>
          </a:prstGeom>
        </p:spPr>
        <p:txBody>
          <a:bodyPr/>
          <a:lstStyle/>
          <a:p>
            <a:pPr defTabSz="457200">
              <a:defRPr sz="2000"/>
            </a:pPr>
            <a:r>
              <a:t>What happened to Nano's would-be impact upon photovoltaics?</a:t>
            </a:r>
            <a:br/>
            <a:endParaRPr/>
          </a:p>
        </p:txBody>
      </p:sp>
      <p:sp>
        <p:nvSpPr>
          <p:cNvPr id="136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763000" cy="6172200"/>
          </a:xfrm>
          <a:prstGeom prst="rect">
            <a:avLst/>
          </a:prstGeom>
        </p:spPr>
        <p:txBody>
          <a:bodyPr/>
          <a:lstStyle/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Quantum Dot cells </a:t>
            </a:r>
            <a:r>
              <a:rPr b="0"/>
              <a:t>- As illustrated by my earlier figures:</a:t>
            </a:r>
          </a:p>
          <a:p>
            <a:pPr defTabSz="457200"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Difficult to get multiple dots in </a:t>
            </a:r>
            <a:r>
              <a:rPr sz="1600" b="1"/>
              <a:t>single layer </a:t>
            </a:r>
            <a:r>
              <a:rPr sz="1600"/>
              <a:t>wired together and working together</a:t>
            </a:r>
          </a:p>
          <a:p>
            <a:pPr defTabSz="457200"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EXTREMELY difficult to get </a:t>
            </a:r>
            <a:r>
              <a:rPr sz="1600" b="1"/>
              <a:t>different layers </a:t>
            </a:r>
            <a:r>
              <a:rPr sz="1600"/>
              <a:t>of different dots to work together</a:t>
            </a:r>
          </a:p>
          <a:p>
            <a:pPr defTabSz="457200"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300"/>
              </a:spcBef>
              <a:defRPr sz="1600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So the real (still in the future) breakthrough must be in SELF-ASSEMBLY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GRAPHENE</a:t>
            </a:r>
            <a:r>
              <a:rPr b="0"/>
              <a:t> – Where did this "wonder material" disappear to? (!@!%!%!#%)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spcBef>
                <a:spcPts val="300"/>
              </a:spcBef>
              <a:defRPr sz="1600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As a career specialist in photon capture I see four themes in graphene research</a:t>
            </a:r>
          </a:p>
          <a:p>
            <a:pPr algn="ctr" defTabSz="457200">
              <a:spcBef>
                <a:spcPts val="300"/>
              </a:spcBef>
              <a:defRPr sz="1600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(</a:t>
            </a:r>
            <a:r>
              <a:rPr b="1"/>
              <a:t>very often confused and hugely over sold</a:t>
            </a:r>
            <a:r>
              <a:t>):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1) Graphene's exceptional conductivity could be used for input/output wiring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2) Graphene's exceptional conductivity could be used for transparent top contact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3) Graphene could substitute for top contact AND top semiconductor layer</a:t>
            </a:r>
          </a:p>
          <a:p>
            <a:pPr defTabSz="457200"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(changing semiconductor "P-N"diode to "Schottky Barrier" diode)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4) Might get single photon to liberate MORE than one graphene bonding electron 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(Some reports of this, including by former Bell Labs colleague Art Hebard)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Rectangle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What exactly MAKES something a good "conductor" or "top contact?"</a:t>
            </a:r>
          </a:p>
        </p:txBody>
      </p:sp>
      <p:sp>
        <p:nvSpPr>
          <p:cNvPr id="136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799"/>
            <a:ext cx="8763000" cy="6294761"/>
          </a:xfrm>
          <a:prstGeom prst="rect">
            <a:avLst/>
          </a:prstGeom>
        </p:spPr>
        <p:txBody>
          <a:bodyPr/>
          <a:lstStyle/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"Good conductor" </a:t>
            </a:r>
            <a:r>
              <a:rPr b="0"/>
              <a:t>must pass a lot of electrical current easily</a:t>
            </a:r>
          </a:p>
          <a:p>
            <a:pPr defTabSz="457200">
              <a:defRPr sz="10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Electrical current = (#number of free electrons) x (average electron speed)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Graphene's electrons travel at </a:t>
            </a:r>
            <a:r>
              <a:rPr b="1"/>
              <a:t>exceptionally</a:t>
            </a:r>
            <a:r>
              <a:t> high speeds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ECF29"/>
                </a:solidFill>
              </a:rPr>
              <a:t>So graphene is a good conductor </a:t>
            </a:r>
            <a:r>
              <a:rPr b="1">
                <a:solidFill>
                  <a:srgbClr val="FECF29"/>
                </a:solidFill>
              </a:rPr>
              <a:t>despite</a:t>
            </a:r>
            <a:r>
              <a:rPr>
                <a:solidFill>
                  <a:srgbClr val="FECF29"/>
                </a:solidFill>
              </a:rPr>
              <a:t> having fewer electrons than metals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ECF29"/>
              </a:solidFill>
            </a:endParaRPr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"Good top contact" </a:t>
            </a:r>
            <a:r>
              <a:rPr b="0"/>
              <a:t>has to be good conductor AND let most light pass through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Light = Oscillating </a:t>
            </a:r>
            <a:r>
              <a:rPr>
                <a:solidFill>
                  <a:srgbClr val="FECF29"/>
                </a:solidFill>
              </a:rPr>
              <a:t>electric (and magnetic) fields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When light's electric field strikes conductor, field shifts electrons: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Electron shift =&gt; polarization =&gt; </a:t>
            </a:r>
            <a:r>
              <a:rPr>
                <a:solidFill>
                  <a:srgbClr val="FF9933"/>
                </a:solidFill>
              </a:rPr>
              <a:t>counter electric field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9933"/>
              </a:solidFill>
            </a:endParaRP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If there are enough electrons, counter electric field cancels light field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And such free-electron rich materials (metals) end up acting as </a:t>
            </a:r>
            <a:r>
              <a:rPr b="1"/>
              <a:t>mirrors</a:t>
            </a:r>
          </a:p>
          <a:p>
            <a:pPr defTabSz="457200"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ECF29"/>
                </a:solidFill>
              </a:rPr>
              <a:t>But graphene has fewer electrons =&gt; poor mirror (i.e. is more transparent!)</a:t>
            </a:r>
          </a:p>
        </p:txBody>
      </p:sp>
      <p:grpSp>
        <p:nvGrpSpPr>
          <p:cNvPr id="1381" name="Group 22"/>
          <p:cNvGrpSpPr/>
          <p:nvPr/>
        </p:nvGrpSpPr>
        <p:grpSpPr>
          <a:xfrm>
            <a:off x="7584440" y="3581400"/>
            <a:ext cx="1330961" cy="1191492"/>
            <a:chOff x="0" y="0"/>
            <a:chExt cx="1330960" cy="1191491"/>
          </a:xfrm>
        </p:grpSpPr>
        <p:sp>
          <p:nvSpPr>
            <p:cNvPr id="1367" name="Up Arrow 4"/>
            <p:cNvSpPr/>
            <p:nvPr/>
          </p:nvSpPr>
          <p:spPr>
            <a:xfrm>
              <a:off x="0" y="48491"/>
              <a:ext cx="152401" cy="106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43"/>
                  </a:moveTo>
                  <a:lnTo>
                    <a:pt x="10800" y="0"/>
                  </a:lnTo>
                  <a:lnTo>
                    <a:pt x="21600" y="1543"/>
                  </a:lnTo>
                  <a:lnTo>
                    <a:pt x="16200" y="1543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1543"/>
                  </a:lnTo>
                  <a:close/>
                </a:path>
              </a:pathLst>
            </a:custGeom>
            <a:solidFill>
              <a:srgbClr val="FECF2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68" name="Straight Connector 8"/>
            <p:cNvSpPr/>
            <p:nvPr/>
          </p:nvSpPr>
          <p:spPr>
            <a:xfrm flipV="1">
              <a:off x="568960" y="1093383"/>
              <a:ext cx="173039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371" name="Group 11"/>
            <p:cNvGrpSpPr/>
            <p:nvPr/>
          </p:nvGrpSpPr>
          <p:grpSpPr>
            <a:xfrm>
              <a:off x="724561" y="0"/>
              <a:ext cx="276519" cy="277093"/>
              <a:chOff x="0" y="0"/>
              <a:chExt cx="276518" cy="277092"/>
            </a:xfrm>
          </p:grpSpPr>
          <p:sp>
            <p:nvSpPr>
              <p:cNvPr id="1369" name="Oval 133"/>
              <p:cNvSpPr/>
              <p:nvPr/>
            </p:nvSpPr>
            <p:spPr>
              <a:xfrm>
                <a:off x="-1" y="-1"/>
                <a:ext cx="276520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370" name="Cross 134"/>
              <p:cNvSpPr/>
              <p:nvPr/>
            </p:nvSpPr>
            <p:spPr>
              <a:xfrm>
                <a:off x="69129" y="73891"/>
                <a:ext cx="138260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374" name="Group 12"/>
            <p:cNvGrpSpPr/>
            <p:nvPr/>
          </p:nvGrpSpPr>
          <p:grpSpPr>
            <a:xfrm>
              <a:off x="724561" y="353291"/>
              <a:ext cx="276519" cy="277093"/>
              <a:chOff x="0" y="0"/>
              <a:chExt cx="276518" cy="277092"/>
            </a:xfrm>
          </p:grpSpPr>
          <p:sp>
            <p:nvSpPr>
              <p:cNvPr id="1372" name="Oval 133"/>
              <p:cNvSpPr/>
              <p:nvPr/>
            </p:nvSpPr>
            <p:spPr>
              <a:xfrm>
                <a:off x="-1" y="-1"/>
                <a:ext cx="276520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373" name="Cross 134"/>
              <p:cNvSpPr/>
              <p:nvPr/>
            </p:nvSpPr>
            <p:spPr>
              <a:xfrm>
                <a:off x="69129" y="73891"/>
                <a:ext cx="138260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377" name="Group 15"/>
            <p:cNvGrpSpPr/>
            <p:nvPr/>
          </p:nvGrpSpPr>
          <p:grpSpPr>
            <a:xfrm>
              <a:off x="726758" y="734291"/>
              <a:ext cx="276519" cy="277093"/>
              <a:chOff x="0" y="0"/>
              <a:chExt cx="276518" cy="277092"/>
            </a:xfrm>
          </p:grpSpPr>
          <p:sp>
            <p:nvSpPr>
              <p:cNvPr id="1375" name="Oval 133"/>
              <p:cNvSpPr/>
              <p:nvPr/>
            </p:nvSpPr>
            <p:spPr>
              <a:xfrm>
                <a:off x="-1" y="-1"/>
                <a:ext cx="276520" cy="277094"/>
              </a:xfrm>
              <a:prstGeom prst="ellipse">
                <a:avLst/>
              </a:prstGeom>
              <a:solidFill>
                <a:srgbClr val="969696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376" name="Cross 134"/>
              <p:cNvSpPr/>
              <p:nvPr/>
            </p:nvSpPr>
            <p:spPr>
              <a:xfrm>
                <a:off x="69129" y="73891"/>
                <a:ext cx="138260" cy="13854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1378" name="Straight Connector 18"/>
            <p:cNvSpPr/>
            <p:nvPr/>
          </p:nvSpPr>
          <p:spPr>
            <a:xfrm flipV="1">
              <a:off x="782320" y="1189903"/>
              <a:ext cx="173039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9" name="Straight Connector 19"/>
            <p:cNvSpPr/>
            <p:nvPr/>
          </p:nvSpPr>
          <p:spPr>
            <a:xfrm flipV="1">
              <a:off x="939800" y="1079731"/>
              <a:ext cx="173039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0" name="Up Arrow 21"/>
            <p:cNvSpPr/>
            <p:nvPr/>
          </p:nvSpPr>
          <p:spPr>
            <a:xfrm rot="10800000" flipH="1">
              <a:off x="1178560" y="228600"/>
              <a:ext cx="152401" cy="76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lnTo>
                    <a:pt x="10800" y="0"/>
                  </a:lnTo>
                  <a:lnTo>
                    <a:pt x="21600" y="2160"/>
                  </a:lnTo>
                  <a:lnTo>
                    <a:pt x="16200" y="2160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2160"/>
                  </a:lnTo>
                  <a:close/>
                </a:path>
              </a:pathLst>
            </a:cu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Rectangle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6868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Combining this with pictorial depiction =&gt; Graphene's potential impact:</a:t>
            </a:r>
          </a:p>
        </p:txBody>
      </p:sp>
      <p:sp>
        <p:nvSpPr>
          <p:cNvPr id="138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0" y="914400"/>
            <a:ext cx="2209800" cy="381000"/>
          </a:xfrm>
          <a:prstGeom prst="rect">
            <a:avLst/>
          </a:prstGeom>
        </p:spPr>
        <p:txBody>
          <a:bodyPr/>
          <a:lstStyle/>
          <a:p>
            <a:pPr algn="ctr" defTabSz="242315">
              <a:spcBef>
                <a:spcPts val="200"/>
              </a:spcBef>
              <a:defRPr sz="847">
                <a:effectLst>
                  <a:outerShdw blurRad="20192" dist="20192" dir="2700000" rotWithShape="0">
                    <a:srgbClr val="000000"/>
                  </a:outerShdw>
                </a:effectLst>
              </a:defRPr>
            </a:pPr>
            <a:r>
              <a:t>Input/output wiring </a:t>
            </a:r>
          </a:p>
          <a:p>
            <a:pPr algn="ctr" defTabSz="242315">
              <a:spcBef>
                <a:spcPts val="200"/>
              </a:spcBef>
              <a:defRPr sz="847">
                <a:effectLst>
                  <a:outerShdw blurRad="20192" dist="20192" dir="2700000" rotWithShape="0">
                    <a:srgbClr val="000000"/>
                  </a:outerShdw>
                </a:effectLst>
              </a:defRPr>
            </a:pPr>
            <a:r>
              <a:t>(small impact)</a:t>
            </a:r>
          </a:p>
        </p:txBody>
      </p:sp>
      <p:sp>
        <p:nvSpPr>
          <p:cNvPr id="1385" name="Rectangle 3"/>
          <p:cNvSpPr txBox="1"/>
          <p:nvPr/>
        </p:nvSpPr>
        <p:spPr>
          <a:xfrm>
            <a:off x="2667000" y="914400"/>
            <a:ext cx="2590800" cy="62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Transparent front contact 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(medium impact)</a:t>
            </a:r>
          </a:p>
        </p:txBody>
      </p:sp>
      <p:sp>
        <p:nvSpPr>
          <p:cNvPr id="1386" name="Rectangle 3"/>
          <p:cNvSpPr txBox="1"/>
          <p:nvPr/>
        </p:nvSpPr>
        <p:spPr>
          <a:xfrm>
            <a:off x="5562600" y="1219200"/>
            <a:ext cx="3505200" cy="815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Top contact AND top semiconductor layer replaced with graphene  (medium impact)</a:t>
            </a:r>
          </a:p>
        </p:txBody>
      </p:sp>
      <p:sp>
        <p:nvSpPr>
          <p:cNvPr id="1387" name="Rectangle 3"/>
          <p:cNvSpPr txBox="1"/>
          <p:nvPr/>
        </p:nvSpPr>
        <p:spPr>
          <a:xfrm>
            <a:off x="5181600" y="3581400"/>
            <a:ext cx="3810000" cy="115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Top layers replaced with graphene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AND 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Get 1 photon to break MULTIPLE bonds (huge impact)</a:t>
            </a:r>
          </a:p>
        </p:txBody>
      </p:sp>
      <p:sp>
        <p:nvSpPr>
          <p:cNvPr id="1388" name="Rectangle 3"/>
          <p:cNvSpPr txBox="1"/>
          <p:nvPr/>
        </p:nvSpPr>
        <p:spPr>
          <a:xfrm>
            <a:off x="381000" y="5257800"/>
            <a:ext cx="8382000" cy="122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400"/>
              </a:spcBef>
              <a:defRPr sz="1800" b="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final alternative (only) would completely sidestep Shockley-Quiesser limit: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800" b="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300"/>
              </a:spcBef>
              <a:defRPr sz="1600" b="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~ ALL photon energy would go into freeing electrons (= recoverable energy)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100"/>
              </a:spcBef>
              <a:defRPr sz="600" b="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300"/>
              </a:spcBef>
              <a:defRPr sz="1600" b="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~ No photon energy would go into electron kinetic energy (=unrecoverable energy)</a:t>
            </a:r>
          </a:p>
        </p:txBody>
      </p:sp>
      <p:grpSp>
        <p:nvGrpSpPr>
          <p:cNvPr id="1440" name="Group 36"/>
          <p:cNvGrpSpPr/>
          <p:nvPr/>
        </p:nvGrpSpPr>
        <p:grpSpPr>
          <a:xfrm>
            <a:off x="838199" y="1600201"/>
            <a:ext cx="6248402" cy="3347720"/>
            <a:chOff x="0" y="0"/>
            <a:chExt cx="6248400" cy="3347718"/>
          </a:xfrm>
        </p:grpSpPr>
        <p:grpSp>
          <p:nvGrpSpPr>
            <p:cNvPr id="1432" name="Group 12"/>
            <p:cNvGrpSpPr/>
            <p:nvPr/>
          </p:nvGrpSpPr>
          <p:grpSpPr>
            <a:xfrm>
              <a:off x="152401" y="152398"/>
              <a:ext cx="4363721" cy="3195321"/>
              <a:chOff x="0" y="0"/>
              <a:chExt cx="4363720" cy="3195320"/>
            </a:xfrm>
          </p:grpSpPr>
          <p:grpSp>
            <p:nvGrpSpPr>
              <p:cNvPr id="1392" name="Can 11"/>
              <p:cNvGrpSpPr/>
              <p:nvPr/>
            </p:nvGrpSpPr>
            <p:grpSpPr>
              <a:xfrm>
                <a:off x="477520" y="2433320"/>
                <a:ext cx="228601" cy="762001"/>
                <a:chOff x="0" y="0"/>
                <a:chExt cx="228600" cy="762000"/>
              </a:xfrm>
            </p:grpSpPr>
            <p:sp>
              <p:nvSpPr>
                <p:cNvPr id="1389" name="Shape"/>
                <p:cNvSpPr/>
                <p:nvPr/>
              </p:nvSpPr>
              <p:spPr>
                <a:xfrm>
                  <a:off x="0" y="0"/>
                  <a:ext cx="228601" cy="762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0"/>
                      </a:moveTo>
                      <a:cubicBezTo>
                        <a:pt x="0" y="363"/>
                        <a:pt x="4835" y="0"/>
                        <a:pt x="10800" y="0"/>
                      </a:cubicBezTo>
                      <a:cubicBezTo>
                        <a:pt x="16765" y="0"/>
                        <a:pt x="21600" y="363"/>
                        <a:pt x="21600" y="810"/>
                      </a:cubicBezTo>
                      <a:lnTo>
                        <a:pt x="21600" y="20790"/>
                      </a:lnTo>
                      <a:cubicBezTo>
                        <a:pt x="21600" y="21237"/>
                        <a:pt x="16765" y="21600"/>
                        <a:pt x="10800" y="21600"/>
                      </a:cubicBezTo>
                      <a:cubicBezTo>
                        <a:pt x="4835" y="21600"/>
                        <a:pt x="0" y="21237"/>
                        <a:pt x="0" y="20790"/>
                      </a:cubicBez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390" name="Oval"/>
                <p:cNvSpPr/>
                <p:nvPr/>
              </p:nvSpPr>
              <p:spPr>
                <a:xfrm>
                  <a:off x="0" y="-1"/>
                  <a:ext cx="228600" cy="57151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391" name="Line"/>
                <p:cNvSpPr/>
                <p:nvPr/>
              </p:nvSpPr>
              <p:spPr>
                <a:xfrm>
                  <a:off x="0" y="0"/>
                  <a:ext cx="228601" cy="762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810"/>
                      </a:moveTo>
                      <a:cubicBezTo>
                        <a:pt x="21600" y="1257"/>
                        <a:pt x="16765" y="1620"/>
                        <a:pt x="10800" y="1620"/>
                      </a:cubicBezTo>
                      <a:cubicBezTo>
                        <a:pt x="4835" y="1620"/>
                        <a:pt x="0" y="1257"/>
                        <a:pt x="0" y="810"/>
                      </a:cubicBezTo>
                      <a:cubicBezTo>
                        <a:pt x="0" y="363"/>
                        <a:pt x="4835" y="0"/>
                        <a:pt x="10800" y="0"/>
                      </a:cubicBezTo>
                      <a:cubicBezTo>
                        <a:pt x="16765" y="0"/>
                        <a:pt x="21600" y="363"/>
                        <a:pt x="21600" y="810"/>
                      </a:cubicBezTo>
                      <a:lnTo>
                        <a:pt x="21600" y="20790"/>
                      </a:lnTo>
                      <a:cubicBezTo>
                        <a:pt x="21600" y="21237"/>
                        <a:pt x="16765" y="21600"/>
                        <a:pt x="10800" y="21600"/>
                      </a:cubicBezTo>
                      <a:cubicBezTo>
                        <a:pt x="4835" y="21600"/>
                        <a:pt x="0" y="21237"/>
                        <a:pt x="0" y="20790"/>
                      </a:cubicBezTo>
                      <a:lnTo>
                        <a:pt x="0" y="81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397" name="Cube 3"/>
              <p:cNvGrpSpPr/>
              <p:nvPr/>
            </p:nvGrpSpPr>
            <p:grpSpPr>
              <a:xfrm>
                <a:off x="20320" y="1442720"/>
                <a:ext cx="4343401" cy="1143001"/>
                <a:chOff x="0" y="0"/>
                <a:chExt cx="4343400" cy="1143000"/>
              </a:xfrm>
            </p:grpSpPr>
            <p:sp>
              <p:nvSpPr>
                <p:cNvPr id="1393" name="Shape"/>
                <p:cNvSpPr/>
                <p:nvPr/>
              </p:nvSpPr>
              <p:spPr>
                <a:xfrm>
                  <a:off x="0" y="0"/>
                  <a:ext cx="4343401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1749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394" name="Shape"/>
                <p:cNvSpPr/>
                <p:nvPr/>
              </p:nvSpPr>
              <p:spPr>
                <a:xfrm>
                  <a:off x="3518394" y="0"/>
                  <a:ext cx="825007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395" name="Shape"/>
                <p:cNvSpPr/>
                <p:nvPr/>
              </p:nvSpPr>
              <p:spPr>
                <a:xfrm>
                  <a:off x="0" y="-1"/>
                  <a:ext cx="4343401" cy="825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1749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396" name="Shape"/>
                <p:cNvSpPr/>
                <p:nvPr/>
              </p:nvSpPr>
              <p:spPr>
                <a:xfrm>
                  <a:off x="0" y="0"/>
                  <a:ext cx="4343401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17497" y="21600"/>
                      </a:lnTo>
                      <a:lnTo>
                        <a:pt x="0" y="21600"/>
                      </a:lnTo>
                      <a:close/>
                      <a:moveTo>
                        <a:pt x="0" y="15591"/>
                      </a:moveTo>
                      <a:lnTo>
                        <a:pt x="17497" y="15591"/>
                      </a:lnTo>
                      <a:lnTo>
                        <a:pt x="21600" y="0"/>
                      </a:lnTo>
                      <a:moveTo>
                        <a:pt x="17497" y="15591"/>
                      </a:moveTo>
                      <a:lnTo>
                        <a:pt x="17497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02" name="Cube 4"/>
              <p:cNvGrpSpPr/>
              <p:nvPr/>
            </p:nvGrpSpPr>
            <p:grpSpPr>
              <a:xfrm>
                <a:off x="20320" y="1137920"/>
                <a:ext cx="4343401" cy="1143001"/>
                <a:chOff x="0" y="0"/>
                <a:chExt cx="4343400" cy="1143000"/>
              </a:xfrm>
            </p:grpSpPr>
            <p:sp>
              <p:nvSpPr>
                <p:cNvPr id="1398" name="Shape"/>
                <p:cNvSpPr/>
                <p:nvPr/>
              </p:nvSpPr>
              <p:spPr>
                <a:xfrm>
                  <a:off x="0" y="0"/>
                  <a:ext cx="4343401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1749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399" name="Shape"/>
                <p:cNvSpPr/>
                <p:nvPr/>
              </p:nvSpPr>
              <p:spPr>
                <a:xfrm>
                  <a:off x="3518394" y="0"/>
                  <a:ext cx="825007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00" name="Shape"/>
                <p:cNvSpPr/>
                <p:nvPr/>
              </p:nvSpPr>
              <p:spPr>
                <a:xfrm>
                  <a:off x="0" y="-1"/>
                  <a:ext cx="4343401" cy="825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1749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01" name="Shape"/>
                <p:cNvSpPr/>
                <p:nvPr/>
              </p:nvSpPr>
              <p:spPr>
                <a:xfrm>
                  <a:off x="0" y="0"/>
                  <a:ext cx="4343401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17497" y="21600"/>
                      </a:lnTo>
                      <a:lnTo>
                        <a:pt x="0" y="21600"/>
                      </a:lnTo>
                      <a:close/>
                      <a:moveTo>
                        <a:pt x="0" y="15591"/>
                      </a:moveTo>
                      <a:lnTo>
                        <a:pt x="17497" y="15591"/>
                      </a:lnTo>
                      <a:lnTo>
                        <a:pt x="21600" y="0"/>
                      </a:lnTo>
                      <a:moveTo>
                        <a:pt x="17497" y="15591"/>
                      </a:moveTo>
                      <a:lnTo>
                        <a:pt x="17497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07" name="Cube 5"/>
              <p:cNvGrpSpPr/>
              <p:nvPr/>
            </p:nvGrpSpPr>
            <p:grpSpPr>
              <a:xfrm>
                <a:off x="20320" y="833120"/>
                <a:ext cx="4343401" cy="1143001"/>
                <a:chOff x="0" y="0"/>
                <a:chExt cx="4343400" cy="1143000"/>
              </a:xfrm>
            </p:grpSpPr>
            <p:sp>
              <p:nvSpPr>
                <p:cNvPr id="1403" name="Shape"/>
                <p:cNvSpPr/>
                <p:nvPr/>
              </p:nvSpPr>
              <p:spPr>
                <a:xfrm>
                  <a:off x="0" y="0"/>
                  <a:ext cx="4343401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1749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04" name="Shape"/>
                <p:cNvSpPr/>
                <p:nvPr/>
              </p:nvSpPr>
              <p:spPr>
                <a:xfrm>
                  <a:off x="3518394" y="0"/>
                  <a:ext cx="825007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05" name="Shape"/>
                <p:cNvSpPr/>
                <p:nvPr/>
              </p:nvSpPr>
              <p:spPr>
                <a:xfrm>
                  <a:off x="0" y="-1"/>
                  <a:ext cx="4343401" cy="825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1749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06" name="Shape"/>
                <p:cNvSpPr/>
                <p:nvPr/>
              </p:nvSpPr>
              <p:spPr>
                <a:xfrm>
                  <a:off x="0" y="0"/>
                  <a:ext cx="4343401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5591"/>
                      </a:moveTo>
                      <a:lnTo>
                        <a:pt x="4103" y="0"/>
                      </a:lnTo>
                      <a:lnTo>
                        <a:pt x="21600" y="0"/>
                      </a:lnTo>
                      <a:lnTo>
                        <a:pt x="21600" y="6009"/>
                      </a:lnTo>
                      <a:lnTo>
                        <a:pt x="17497" y="21600"/>
                      </a:lnTo>
                      <a:lnTo>
                        <a:pt x="0" y="21600"/>
                      </a:lnTo>
                      <a:close/>
                      <a:moveTo>
                        <a:pt x="0" y="15591"/>
                      </a:moveTo>
                      <a:lnTo>
                        <a:pt x="17497" y="15591"/>
                      </a:lnTo>
                      <a:lnTo>
                        <a:pt x="21600" y="0"/>
                      </a:lnTo>
                      <a:moveTo>
                        <a:pt x="17497" y="15591"/>
                      </a:moveTo>
                      <a:lnTo>
                        <a:pt x="17497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12" name="Cube 6"/>
              <p:cNvGrpSpPr/>
              <p:nvPr/>
            </p:nvGrpSpPr>
            <p:grpSpPr>
              <a:xfrm>
                <a:off x="20320" y="756920"/>
                <a:ext cx="4343401" cy="914401"/>
                <a:chOff x="0" y="0"/>
                <a:chExt cx="4343400" cy="914400"/>
              </a:xfrm>
            </p:grpSpPr>
            <p:sp>
              <p:nvSpPr>
                <p:cNvPr id="1408" name="Shape"/>
                <p:cNvSpPr/>
                <p:nvPr/>
              </p:nvSpPr>
              <p:spPr>
                <a:xfrm>
                  <a:off x="0" y="0"/>
                  <a:ext cx="4343401" cy="914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800"/>
                      </a:moveTo>
                      <a:lnTo>
                        <a:pt x="4168" y="0"/>
                      </a:lnTo>
                      <a:lnTo>
                        <a:pt x="21600" y="0"/>
                      </a:lnTo>
                      <a:lnTo>
                        <a:pt x="21600" y="1800"/>
                      </a:lnTo>
                      <a:lnTo>
                        <a:pt x="17432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09" name="Shape"/>
                <p:cNvSpPr/>
                <p:nvPr/>
              </p:nvSpPr>
              <p:spPr>
                <a:xfrm>
                  <a:off x="3505206" y="0"/>
                  <a:ext cx="838195" cy="914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800"/>
                      </a:moveTo>
                      <a:lnTo>
                        <a:pt x="21600" y="0"/>
                      </a:lnTo>
                      <a:lnTo>
                        <a:pt x="21600" y="18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10" name="Shape"/>
                <p:cNvSpPr/>
                <p:nvPr/>
              </p:nvSpPr>
              <p:spPr>
                <a:xfrm>
                  <a:off x="0" y="0"/>
                  <a:ext cx="4343401" cy="838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4168" y="0"/>
                      </a:lnTo>
                      <a:lnTo>
                        <a:pt x="21600" y="0"/>
                      </a:lnTo>
                      <a:lnTo>
                        <a:pt x="17432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11" name="Shape"/>
                <p:cNvSpPr/>
                <p:nvPr/>
              </p:nvSpPr>
              <p:spPr>
                <a:xfrm>
                  <a:off x="0" y="0"/>
                  <a:ext cx="4343401" cy="914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800"/>
                      </a:moveTo>
                      <a:lnTo>
                        <a:pt x="4168" y="0"/>
                      </a:lnTo>
                      <a:lnTo>
                        <a:pt x="21600" y="0"/>
                      </a:lnTo>
                      <a:lnTo>
                        <a:pt x="21600" y="1800"/>
                      </a:lnTo>
                      <a:lnTo>
                        <a:pt x="17432" y="21600"/>
                      </a:lnTo>
                      <a:lnTo>
                        <a:pt x="0" y="21600"/>
                      </a:lnTo>
                      <a:close/>
                      <a:moveTo>
                        <a:pt x="0" y="19800"/>
                      </a:moveTo>
                      <a:lnTo>
                        <a:pt x="17432" y="19800"/>
                      </a:lnTo>
                      <a:lnTo>
                        <a:pt x="21600" y="0"/>
                      </a:lnTo>
                      <a:moveTo>
                        <a:pt x="17432" y="19800"/>
                      </a:moveTo>
                      <a:lnTo>
                        <a:pt x="17432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17" name="Cube 7"/>
              <p:cNvGrpSpPr/>
              <p:nvPr/>
            </p:nvGrpSpPr>
            <p:grpSpPr>
              <a:xfrm>
                <a:off x="706120" y="680720"/>
                <a:ext cx="3657601" cy="228601"/>
                <a:chOff x="0" y="0"/>
                <a:chExt cx="3657600" cy="228600"/>
              </a:xfrm>
            </p:grpSpPr>
            <p:sp>
              <p:nvSpPr>
                <p:cNvPr id="1413" name="Shape"/>
                <p:cNvSpPr/>
                <p:nvPr/>
              </p:nvSpPr>
              <p:spPr>
                <a:xfrm>
                  <a:off x="0" y="0"/>
                  <a:ext cx="3657601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559"/>
                      </a:moveTo>
                      <a:lnTo>
                        <a:pt x="722" y="0"/>
                      </a:lnTo>
                      <a:lnTo>
                        <a:pt x="21600" y="0"/>
                      </a:lnTo>
                      <a:lnTo>
                        <a:pt x="21600" y="10041"/>
                      </a:lnTo>
                      <a:lnTo>
                        <a:pt x="20878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14" name="Shape"/>
                <p:cNvSpPr/>
                <p:nvPr/>
              </p:nvSpPr>
              <p:spPr>
                <a:xfrm>
                  <a:off x="3535272" y="0"/>
                  <a:ext cx="122329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559"/>
                      </a:moveTo>
                      <a:lnTo>
                        <a:pt x="21600" y="0"/>
                      </a:lnTo>
                      <a:lnTo>
                        <a:pt x="21600" y="10041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15" name="Shape"/>
                <p:cNvSpPr/>
                <p:nvPr/>
              </p:nvSpPr>
              <p:spPr>
                <a:xfrm>
                  <a:off x="0" y="0"/>
                  <a:ext cx="3657601" cy="1223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22" y="0"/>
                      </a:lnTo>
                      <a:lnTo>
                        <a:pt x="21600" y="0"/>
                      </a:lnTo>
                      <a:lnTo>
                        <a:pt x="20878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16" name="Shape"/>
                <p:cNvSpPr/>
                <p:nvPr/>
              </p:nvSpPr>
              <p:spPr>
                <a:xfrm>
                  <a:off x="0" y="0"/>
                  <a:ext cx="3657601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559"/>
                      </a:moveTo>
                      <a:lnTo>
                        <a:pt x="722" y="0"/>
                      </a:lnTo>
                      <a:lnTo>
                        <a:pt x="21600" y="0"/>
                      </a:lnTo>
                      <a:lnTo>
                        <a:pt x="21600" y="10041"/>
                      </a:lnTo>
                      <a:lnTo>
                        <a:pt x="20878" y="21600"/>
                      </a:lnTo>
                      <a:lnTo>
                        <a:pt x="0" y="21600"/>
                      </a:lnTo>
                      <a:close/>
                      <a:moveTo>
                        <a:pt x="0" y="11559"/>
                      </a:moveTo>
                      <a:lnTo>
                        <a:pt x="20878" y="11559"/>
                      </a:lnTo>
                      <a:lnTo>
                        <a:pt x="21600" y="0"/>
                      </a:lnTo>
                      <a:moveTo>
                        <a:pt x="20878" y="11559"/>
                      </a:moveTo>
                      <a:lnTo>
                        <a:pt x="20878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22" name="Cube 9"/>
              <p:cNvGrpSpPr/>
              <p:nvPr/>
            </p:nvGrpSpPr>
            <p:grpSpPr>
              <a:xfrm>
                <a:off x="60960" y="812800"/>
                <a:ext cx="1066801" cy="762001"/>
                <a:chOff x="0" y="0"/>
                <a:chExt cx="1066800" cy="762000"/>
              </a:xfrm>
            </p:grpSpPr>
            <p:sp>
              <p:nvSpPr>
                <p:cNvPr id="1418" name="Shape"/>
                <p:cNvSpPr/>
                <p:nvPr/>
              </p:nvSpPr>
              <p:spPr>
                <a:xfrm>
                  <a:off x="0" y="0"/>
                  <a:ext cx="1066801" cy="762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774"/>
                      </a:moveTo>
                      <a:lnTo>
                        <a:pt x="12696" y="0"/>
                      </a:lnTo>
                      <a:lnTo>
                        <a:pt x="21600" y="0"/>
                      </a:lnTo>
                      <a:lnTo>
                        <a:pt x="21600" y="3826"/>
                      </a:lnTo>
                      <a:lnTo>
                        <a:pt x="8904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19" name="Shape"/>
                <p:cNvSpPr/>
                <p:nvPr/>
              </p:nvSpPr>
              <p:spPr>
                <a:xfrm>
                  <a:off x="439757" y="0"/>
                  <a:ext cx="627044" cy="762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774"/>
                      </a:moveTo>
                      <a:lnTo>
                        <a:pt x="21600" y="0"/>
                      </a:lnTo>
                      <a:lnTo>
                        <a:pt x="21600" y="3826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20" name="Shape"/>
                <p:cNvSpPr/>
                <p:nvPr/>
              </p:nvSpPr>
              <p:spPr>
                <a:xfrm>
                  <a:off x="0" y="-1"/>
                  <a:ext cx="1066801" cy="627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2696" y="0"/>
                      </a:lnTo>
                      <a:lnTo>
                        <a:pt x="21600" y="0"/>
                      </a:lnTo>
                      <a:lnTo>
                        <a:pt x="8904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21" name="Shape"/>
                <p:cNvSpPr/>
                <p:nvPr/>
              </p:nvSpPr>
              <p:spPr>
                <a:xfrm>
                  <a:off x="0" y="0"/>
                  <a:ext cx="1066801" cy="762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774"/>
                      </a:moveTo>
                      <a:lnTo>
                        <a:pt x="12696" y="0"/>
                      </a:lnTo>
                      <a:lnTo>
                        <a:pt x="21600" y="0"/>
                      </a:lnTo>
                      <a:lnTo>
                        <a:pt x="21600" y="3826"/>
                      </a:lnTo>
                      <a:lnTo>
                        <a:pt x="8904" y="21600"/>
                      </a:lnTo>
                      <a:lnTo>
                        <a:pt x="0" y="21600"/>
                      </a:lnTo>
                      <a:close/>
                      <a:moveTo>
                        <a:pt x="0" y="17774"/>
                      </a:moveTo>
                      <a:lnTo>
                        <a:pt x="8904" y="17774"/>
                      </a:lnTo>
                      <a:lnTo>
                        <a:pt x="21600" y="0"/>
                      </a:lnTo>
                      <a:moveTo>
                        <a:pt x="8904" y="17774"/>
                      </a:moveTo>
                      <a:lnTo>
                        <a:pt x="8904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27" name="Cube 8"/>
              <p:cNvGrpSpPr/>
              <p:nvPr/>
            </p:nvGrpSpPr>
            <p:grpSpPr>
              <a:xfrm>
                <a:off x="0" y="1376680"/>
                <a:ext cx="3657601" cy="228601"/>
                <a:chOff x="0" y="0"/>
                <a:chExt cx="3657600" cy="228600"/>
              </a:xfrm>
            </p:grpSpPr>
            <p:sp>
              <p:nvSpPr>
                <p:cNvPr id="1423" name="Shape"/>
                <p:cNvSpPr/>
                <p:nvPr/>
              </p:nvSpPr>
              <p:spPr>
                <a:xfrm>
                  <a:off x="0" y="0"/>
                  <a:ext cx="3657601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559"/>
                      </a:moveTo>
                      <a:lnTo>
                        <a:pt x="722" y="0"/>
                      </a:lnTo>
                      <a:lnTo>
                        <a:pt x="21600" y="0"/>
                      </a:lnTo>
                      <a:lnTo>
                        <a:pt x="21600" y="10041"/>
                      </a:lnTo>
                      <a:lnTo>
                        <a:pt x="20878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24" name="Shape"/>
                <p:cNvSpPr/>
                <p:nvPr/>
              </p:nvSpPr>
              <p:spPr>
                <a:xfrm>
                  <a:off x="3535272" y="0"/>
                  <a:ext cx="122329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559"/>
                      </a:moveTo>
                      <a:lnTo>
                        <a:pt x="21600" y="0"/>
                      </a:lnTo>
                      <a:lnTo>
                        <a:pt x="21600" y="10041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25" name="Shape"/>
                <p:cNvSpPr/>
                <p:nvPr/>
              </p:nvSpPr>
              <p:spPr>
                <a:xfrm>
                  <a:off x="0" y="0"/>
                  <a:ext cx="3657601" cy="1223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22" y="0"/>
                      </a:lnTo>
                      <a:lnTo>
                        <a:pt x="21600" y="0"/>
                      </a:lnTo>
                      <a:lnTo>
                        <a:pt x="20878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26" name="Shape"/>
                <p:cNvSpPr/>
                <p:nvPr/>
              </p:nvSpPr>
              <p:spPr>
                <a:xfrm>
                  <a:off x="0" y="0"/>
                  <a:ext cx="3657601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559"/>
                      </a:moveTo>
                      <a:lnTo>
                        <a:pt x="722" y="0"/>
                      </a:lnTo>
                      <a:lnTo>
                        <a:pt x="21600" y="0"/>
                      </a:lnTo>
                      <a:lnTo>
                        <a:pt x="21600" y="10041"/>
                      </a:lnTo>
                      <a:lnTo>
                        <a:pt x="20878" y="21600"/>
                      </a:lnTo>
                      <a:lnTo>
                        <a:pt x="0" y="21600"/>
                      </a:lnTo>
                      <a:close/>
                      <a:moveTo>
                        <a:pt x="0" y="11559"/>
                      </a:moveTo>
                      <a:lnTo>
                        <a:pt x="20878" y="11559"/>
                      </a:lnTo>
                      <a:lnTo>
                        <a:pt x="21600" y="0"/>
                      </a:lnTo>
                      <a:moveTo>
                        <a:pt x="20878" y="11559"/>
                      </a:moveTo>
                      <a:lnTo>
                        <a:pt x="20878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31" name="Can 10"/>
              <p:cNvGrpSpPr/>
              <p:nvPr/>
            </p:nvGrpSpPr>
            <p:grpSpPr>
              <a:xfrm>
                <a:off x="492760" y="0"/>
                <a:ext cx="228601" cy="1143001"/>
                <a:chOff x="0" y="0"/>
                <a:chExt cx="228600" cy="1143000"/>
              </a:xfrm>
            </p:grpSpPr>
            <p:sp>
              <p:nvSpPr>
                <p:cNvPr id="1428" name="Shape"/>
                <p:cNvSpPr/>
                <p:nvPr/>
              </p:nvSpPr>
              <p:spPr>
                <a:xfrm>
                  <a:off x="0" y="0"/>
                  <a:ext cx="228601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"/>
                      </a:moveTo>
                      <a:cubicBezTo>
                        <a:pt x="0" y="242"/>
                        <a:pt x="4835" y="0"/>
                        <a:pt x="10800" y="0"/>
                      </a:cubicBezTo>
                      <a:cubicBezTo>
                        <a:pt x="16765" y="0"/>
                        <a:pt x="21600" y="242"/>
                        <a:pt x="21600" y="540"/>
                      </a:cubicBezTo>
                      <a:lnTo>
                        <a:pt x="21600" y="21060"/>
                      </a:lnTo>
                      <a:cubicBezTo>
                        <a:pt x="21600" y="21358"/>
                        <a:pt x="16765" y="21600"/>
                        <a:pt x="10800" y="21600"/>
                      </a:cubicBezTo>
                      <a:cubicBezTo>
                        <a:pt x="4835" y="21600"/>
                        <a:pt x="0" y="21358"/>
                        <a:pt x="0" y="21060"/>
                      </a:cubicBez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29" name="Oval"/>
                <p:cNvSpPr/>
                <p:nvPr/>
              </p:nvSpPr>
              <p:spPr>
                <a:xfrm>
                  <a:off x="0" y="-1"/>
                  <a:ext cx="228600" cy="57151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30" name="Line"/>
                <p:cNvSpPr/>
                <p:nvPr/>
              </p:nvSpPr>
              <p:spPr>
                <a:xfrm>
                  <a:off x="0" y="0"/>
                  <a:ext cx="228601" cy="1143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540"/>
                      </a:moveTo>
                      <a:cubicBezTo>
                        <a:pt x="21600" y="838"/>
                        <a:pt x="16765" y="1080"/>
                        <a:pt x="10800" y="1080"/>
                      </a:cubicBezTo>
                      <a:cubicBezTo>
                        <a:pt x="4835" y="1080"/>
                        <a:pt x="0" y="838"/>
                        <a:pt x="0" y="540"/>
                      </a:cubicBezTo>
                      <a:cubicBezTo>
                        <a:pt x="0" y="242"/>
                        <a:pt x="4835" y="0"/>
                        <a:pt x="10800" y="0"/>
                      </a:cubicBezTo>
                      <a:cubicBezTo>
                        <a:pt x="16765" y="0"/>
                        <a:pt x="21600" y="242"/>
                        <a:pt x="21600" y="540"/>
                      </a:cubicBezTo>
                      <a:lnTo>
                        <a:pt x="21600" y="21060"/>
                      </a:lnTo>
                      <a:cubicBezTo>
                        <a:pt x="21600" y="21358"/>
                        <a:pt x="16765" y="21600"/>
                        <a:pt x="10800" y="21600"/>
                      </a:cubicBezTo>
                      <a:cubicBezTo>
                        <a:pt x="4835" y="21600"/>
                        <a:pt x="0" y="21358"/>
                        <a:pt x="0" y="21060"/>
                      </a:cubicBezTo>
                      <a:lnTo>
                        <a:pt x="0" y="54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433" name="Straight Connector 18"/>
            <p:cNvSpPr/>
            <p:nvPr/>
          </p:nvSpPr>
          <p:spPr>
            <a:xfrm>
              <a:off x="0" y="-1"/>
              <a:ext cx="533400" cy="1142999"/>
            </a:xfrm>
            <a:prstGeom prst="line">
              <a:avLst/>
            </a:prstGeom>
            <a:solidFill>
              <a:schemeClr val="accent1"/>
            </a:solidFill>
            <a:ln w="28575" cap="flat">
              <a:solidFill>
                <a:srgbClr val="FECF2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4" name="Straight Connector 23"/>
            <p:cNvSpPr/>
            <p:nvPr/>
          </p:nvSpPr>
          <p:spPr>
            <a:xfrm flipH="1">
              <a:off x="3048001" y="0"/>
              <a:ext cx="4" cy="1219198"/>
            </a:xfrm>
            <a:prstGeom prst="line">
              <a:avLst/>
            </a:prstGeom>
            <a:solidFill>
              <a:schemeClr val="accent1"/>
            </a:solidFill>
            <a:ln w="28575" cap="flat">
              <a:solidFill>
                <a:srgbClr val="FECF2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5" name="Straight Connector 25"/>
            <p:cNvSpPr/>
            <p:nvPr/>
          </p:nvSpPr>
          <p:spPr>
            <a:xfrm flipH="1">
              <a:off x="4953001" y="533398"/>
              <a:ext cx="1295401" cy="609601"/>
            </a:xfrm>
            <a:prstGeom prst="line">
              <a:avLst/>
            </a:prstGeom>
            <a:solidFill>
              <a:schemeClr val="accent1"/>
            </a:solidFill>
            <a:ln w="28575" cap="flat">
              <a:solidFill>
                <a:srgbClr val="FECF2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6" name="Right Brace 27"/>
            <p:cNvSpPr/>
            <p:nvPr/>
          </p:nvSpPr>
          <p:spPr>
            <a:xfrm>
              <a:off x="4572001" y="914398"/>
              <a:ext cx="228601" cy="53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345"/>
                    <a:pt x="10800" y="771"/>
                  </a:cubicBezTo>
                  <a:lnTo>
                    <a:pt x="10800" y="10029"/>
                  </a:lnTo>
                  <a:cubicBezTo>
                    <a:pt x="10800" y="10455"/>
                    <a:pt x="15635" y="10800"/>
                    <a:pt x="21600" y="10800"/>
                  </a:cubicBezTo>
                  <a:cubicBezTo>
                    <a:pt x="15635" y="10800"/>
                    <a:pt x="10800" y="11145"/>
                    <a:pt x="10800" y="11571"/>
                  </a:cubicBezTo>
                  <a:lnTo>
                    <a:pt x="10800" y="20829"/>
                  </a:lnTo>
                  <a:cubicBezTo>
                    <a:pt x="10800" y="21255"/>
                    <a:pt x="5965" y="2160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FECF2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437" name="Straight Connector 30"/>
            <p:cNvSpPr/>
            <p:nvPr/>
          </p:nvSpPr>
          <p:spPr>
            <a:xfrm flipH="1" flipV="1">
              <a:off x="4953001" y="1295398"/>
              <a:ext cx="1219201" cy="609601"/>
            </a:xfrm>
            <a:prstGeom prst="line">
              <a:avLst/>
            </a:prstGeom>
            <a:solidFill>
              <a:schemeClr val="accent1"/>
            </a:solidFill>
            <a:ln w="28575" cap="flat">
              <a:solidFill>
                <a:srgbClr val="FECF2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8" name="Rectangle 3"/>
            <p:cNvSpPr txBox="1"/>
            <p:nvPr/>
          </p:nvSpPr>
          <p:spPr>
            <a:xfrm>
              <a:off x="228601" y="1828798"/>
              <a:ext cx="3429001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N (donor doped) semiconductor</a:t>
              </a:r>
            </a:p>
          </p:txBody>
        </p:sp>
        <p:sp>
          <p:nvSpPr>
            <p:cNvPr id="1439" name="Rectangle 3"/>
            <p:cNvSpPr txBox="1"/>
            <p:nvPr/>
          </p:nvSpPr>
          <p:spPr>
            <a:xfrm>
              <a:off x="304801" y="2133598"/>
              <a:ext cx="3429001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P (acceptor doped) semiconductor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DEFFFF"/>
                </a:solidFill>
              </a:defRPr>
            </a:lvl1pPr>
          </a:lstStyle>
          <a:p>
            <a:r>
              <a:t>A short visit with James Clerk Maxwell:</a:t>
            </a:r>
          </a:p>
        </p:txBody>
      </p:sp>
      <p:sp>
        <p:nvSpPr>
          <p:cNvPr id="124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14400"/>
            <a:ext cx="8763000" cy="6969500"/>
          </a:xfrm>
          <a:prstGeom prst="rect">
            <a:avLst/>
          </a:prstGeom>
        </p:spPr>
        <p:txBody>
          <a:bodyPr/>
          <a:lstStyle/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Maxwell's  1</a:t>
            </a:r>
            <a:r>
              <a:rPr baseline="30000"/>
              <a:t>st</a:t>
            </a:r>
            <a:r>
              <a:t> Equation</a:t>
            </a:r>
            <a:r>
              <a:rPr b="0"/>
              <a:t>:  Electric Field builds in proportion to net charge</a:t>
            </a:r>
          </a:p>
          <a:p>
            <a:pPr defTabSz="457200"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"Net charge" = Positive charge density – Negative charge density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Electric force </a:t>
            </a:r>
            <a:r>
              <a:rPr b="0"/>
              <a:t>is then proportional to the strength of that electric field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So just a TINY ACCUMULATION of net charge =&gt; HUGE FORCES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For a second or two:						Then there is a loud snap</a:t>
            </a:r>
          </a:p>
          <a:p>
            <a:pPr defTabSz="457200">
              <a:spcBef>
                <a:spcPts val="200"/>
              </a:spcBef>
              <a:defRPr sz="1000">
                <a:latin typeface="+mj-lt"/>
                <a:ea typeface="+mj-ea"/>
                <a:cs typeface="+mj-cs"/>
                <a:sym typeface="Arial"/>
              </a:defRPr>
            </a:pPr>
            <a:r>
              <a:t>												</a:t>
            </a:r>
            <a:r>
              <a:rPr sz="1100"/>
              <a:t>	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						as charge build-up dissipates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b="1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On scales much greater than molecular dimensions</a:t>
            </a:r>
          </a:p>
          <a:p>
            <a:pPr algn="ctr" defTabSz="457200">
              <a:defRPr sz="900" b="1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b="1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Nature will not LET you remove or add significant net charge!</a:t>
            </a:r>
          </a:p>
        </p:txBody>
      </p:sp>
      <p:pic>
        <p:nvPicPr>
          <p:cNvPr id="12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1562" y="3352800"/>
            <a:ext cx="1570038" cy="1419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"A Hands-on Introduction to Nanoscience: WeCanFigureThisOut.org/NANO/Nano_home.htm</a:t>
            </a:r>
          </a:p>
        </p:txBody>
      </p:sp>
      <p:sp>
        <p:nvSpPr>
          <p:cNvPr id="1443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90600"/>
            <a:ext cx="8763000" cy="5390421"/>
          </a:xfrm>
          <a:prstGeom prst="rect">
            <a:avLst/>
          </a:prstGeom>
        </p:spPr>
        <p:txBody>
          <a:bodyPr/>
          <a:lstStyle/>
          <a:p>
            <a:pPr defTabSz="457200"/>
            <a:r>
              <a:t>What IS a capacitor?  A clever way of side-stepping Maxwell's 1</a:t>
            </a:r>
            <a:r>
              <a:rPr baseline="30000"/>
              <a:t>st</a:t>
            </a:r>
            <a:r>
              <a:t> equation:</a:t>
            </a:r>
          </a:p>
          <a:p>
            <a:pPr defTabSz="457200">
              <a:defRPr sz="1400"/>
            </a:pPr>
            <a:endParaRPr/>
          </a:p>
          <a:p>
            <a:pPr defTabSz="457200"/>
            <a:r>
              <a:t>Trying to push more charge into an object doesn’t really work</a:t>
            </a:r>
          </a:p>
          <a:p>
            <a:pPr defTabSz="457200"/>
            <a:r>
              <a:t>	</a:t>
            </a:r>
            <a:endParaRPr sz="2400"/>
          </a:p>
          <a:p>
            <a:pPr defTabSz="457200"/>
            <a:r>
              <a:t>So instead build two closely spaced parallel conducting plates:</a:t>
            </a:r>
          </a:p>
          <a:p>
            <a:pPr defTabSz="457200">
              <a:defRPr sz="1400"/>
            </a:pPr>
            <a:endParaRPr/>
          </a:p>
          <a:p>
            <a:pPr defTabSz="457200"/>
            <a:r>
              <a:t>									</a:t>
            </a:r>
            <a:r>
              <a:rPr sz="1600"/>
              <a:t>Overcomes need for local charge balance</a:t>
            </a:r>
          </a:p>
          <a:p>
            <a:pPr defTabSz="457200">
              <a:defRPr sz="1600"/>
            </a:pPr>
            <a:endParaRPr/>
          </a:p>
          <a:p>
            <a:pPr defTabSz="457200">
              <a:spcBef>
                <a:spcPts val="300"/>
              </a:spcBef>
              <a:defRPr sz="1600"/>
            </a:pPr>
            <a:r>
              <a:t>									Excess +’s on top plate don’t like one another</a:t>
            </a:r>
          </a:p>
          <a:p>
            <a:pPr defTabSz="457200">
              <a:defRPr sz="1600"/>
            </a:pPr>
            <a:endParaRPr/>
          </a:p>
          <a:p>
            <a:pPr defTabSz="457200">
              <a:spcBef>
                <a:spcPts val="300"/>
              </a:spcBef>
              <a:defRPr sz="1600"/>
            </a:pPr>
            <a:r>
              <a:t>									But repulsion balanced by attraction to -’s below</a:t>
            </a:r>
          </a:p>
          <a:p>
            <a:pPr defTabSz="457200">
              <a:defRPr sz="1400"/>
            </a:pPr>
            <a:r>
              <a:t>																		</a:t>
            </a:r>
            <a:br/>
            <a:r>
              <a:rPr sz="1800"/>
              <a:t>Becomes more effective the closer the plates are:</a:t>
            </a:r>
          </a:p>
          <a:p>
            <a:pPr defTabSz="457200">
              <a:spcBef>
                <a:spcPts val="200"/>
              </a:spcBef>
              <a:defRPr sz="1000"/>
            </a:pPr>
            <a:r>
              <a:t>	</a:t>
            </a:r>
          </a:p>
          <a:p>
            <a:pPr defTabSz="457200"/>
            <a:r>
              <a:t>	Capacitance  = Area x (dielectric constant in gap) / (gap thickness) = A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e</a:t>
            </a:r>
            <a:r>
              <a:t> / d</a:t>
            </a:r>
          </a:p>
          <a:p>
            <a:pPr defTabSz="457200"/>
            <a:endParaRPr/>
          </a:p>
          <a:p>
            <a:pPr algn="ctr" defTabSz="457200"/>
            <a:r>
              <a:t>So where might we come up with some </a:t>
            </a:r>
            <a:r>
              <a:rPr b="1"/>
              <a:t>really small </a:t>
            </a:r>
            <a:r>
              <a:t>gaps? </a:t>
            </a:r>
          </a:p>
        </p:txBody>
      </p:sp>
      <p:grpSp>
        <p:nvGrpSpPr>
          <p:cNvPr id="1503" name="Group 40"/>
          <p:cNvGrpSpPr/>
          <p:nvPr/>
        </p:nvGrpSpPr>
        <p:grpSpPr>
          <a:xfrm>
            <a:off x="457199" y="3047999"/>
            <a:ext cx="3505201" cy="1066802"/>
            <a:chOff x="0" y="0"/>
            <a:chExt cx="3505200" cy="1066800"/>
          </a:xfrm>
        </p:grpSpPr>
        <p:grpSp>
          <p:nvGrpSpPr>
            <p:cNvPr id="1452" name="Group 15"/>
            <p:cNvGrpSpPr/>
            <p:nvPr/>
          </p:nvGrpSpPr>
          <p:grpSpPr>
            <a:xfrm>
              <a:off x="-1" y="118533"/>
              <a:ext cx="326828" cy="770467"/>
              <a:chOff x="0" y="0"/>
              <a:chExt cx="326826" cy="770466"/>
            </a:xfrm>
          </p:grpSpPr>
          <p:grpSp>
            <p:nvGrpSpPr>
              <p:cNvPr id="1447" name="AutoShape 7"/>
              <p:cNvGrpSpPr/>
              <p:nvPr/>
            </p:nvGrpSpPr>
            <p:grpSpPr>
              <a:xfrm>
                <a:off x="-2" y="118533"/>
                <a:ext cx="326829" cy="651934"/>
                <a:chOff x="-1" y="0"/>
                <a:chExt cx="326827" cy="651933"/>
              </a:xfrm>
            </p:grpSpPr>
            <p:sp>
              <p:nvSpPr>
                <p:cNvPr id="1444" name="Shape"/>
                <p:cNvSpPr/>
                <p:nvPr/>
              </p:nvSpPr>
              <p:spPr>
                <a:xfrm>
                  <a:off x="-1" y="-1"/>
                  <a:ext cx="326828" cy="6519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684"/>
                      </a:moveTo>
                      <a:cubicBezTo>
                        <a:pt x="0" y="1202"/>
                        <a:pt x="4835" y="0"/>
                        <a:pt x="10800" y="0"/>
                      </a:cubicBezTo>
                      <a:cubicBezTo>
                        <a:pt x="16765" y="0"/>
                        <a:pt x="21600" y="1202"/>
                        <a:pt x="21600" y="2684"/>
                      </a:cubicBezTo>
                      <a:lnTo>
                        <a:pt x="21600" y="18916"/>
                      </a:lnTo>
                      <a:cubicBezTo>
                        <a:pt x="21600" y="20398"/>
                        <a:pt x="16765" y="21600"/>
                        <a:pt x="10800" y="21600"/>
                      </a:cubicBezTo>
                      <a:cubicBezTo>
                        <a:pt x="4835" y="21600"/>
                        <a:pt x="0" y="20398"/>
                        <a:pt x="0" y="18916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45" name="Oval"/>
                <p:cNvSpPr/>
                <p:nvPr/>
              </p:nvSpPr>
              <p:spPr>
                <a:xfrm>
                  <a:off x="-1" y="-1"/>
                  <a:ext cx="326828" cy="162045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46" name="Line"/>
                <p:cNvSpPr/>
                <p:nvPr/>
              </p:nvSpPr>
              <p:spPr>
                <a:xfrm>
                  <a:off x="-2" y="-1"/>
                  <a:ext cx="326828" cy="6519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684"/>
                      </a:moveTo>
                      <a:cubicBezTo>
                        <a:pt x="21600" y="4167"/>
                        <a:pt x="16765" y="5369"/>
                        <a:pt x="10800" y="5369"/>
                      </a:cubicBezTo>
                      <a:cubicBezTo>
                        <a:pt x="4835" y="5369"/>
                        <a:pt x="0" y="4167"/>
                        <a:pt x="0" y="2684"/>
                      </a:cubicBezTo>
                      <a:cubicBezTo>
                        <a:pt x="0" y="1202"/>
                        <a:pt x="4835" y="0"/>
                        <a:pt x="10800" y="0"/>
                      </a:cubicBezTo>
                      <a:cubicBezTo>
                        <a:pt x="16765" y="0"/>
                        <a:pt x="21600" y="1202"/>
                        <a:pt x="21600" y="2684"/>
                      </a:cubicBezTo>
                      <a:lnTo>
                        <a:pt x="21600" y="18916"/>
                      </a:lnTo>
                      <a:cubicBezTo>
                        <a:pt x="21600" y="20398"/>
                        <a:pt x="16765" y="21600"/>
                        <a:pt x="10800" y="21600"/>
                      </a:cubicBezTo>
                      <a:cubicBezTo>
                        <a:pt x="4835" y="21600"/>
                        <a:pt x="0" y="20398"/>
                        <a:pt x="0" y="18916"/>
                      </a:cubicBezTo>
                      <a:lnTo>
                        <a:pt x="0" y="2684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51" name="AutoShape 8"/>
              <p:cNvGrpSpPr/>
              <p:nvPr/>
            </p:nvGrpSpPr>
            <p:grpSpPr>
              <a:xfrm>
                <a:off x="-2" y="-1"/>
                <a:ext cx="326829" cy="296335"/>
                <a:chOff x="-1" y="0"/>
                <a:chExt cx="326827" cy="296333"/>
              </a:xfrm>
            </p:grpSpPr>
            <p:sp>
              <p:nvSpPr>
                <p:cNvPr id="1448" name="Shape"/>
                <p:cNvSpPr/>
                <p:nvPr/>
              </p:nvSpPr>
              <p:spPr>
                <a:xfrm>
                  <a:off x="-1" y="-1"/>
                  <a:ext cx="326828" cy="296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700"/>
                      </a:move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close/>
                    </a:path>
                  </a:pathLst>
                </a:custGeom>
                <a:solidFill>
                  <a:srgbClr val="FF99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49" name="Oval"/>
                <p:cNvSpPr/>
                <p:nvPr/>
              </p:nvSpPr>
              <p:spPr>
                <a:xfrm>
                  <a:off x="-1" y="-1"/>
                  <a:ext cx="326828" cy="74085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50" name="Line"/>
                <p:cNvSpPr/>
                <p:nvPr/>
              </p:nvSpPr>
              <p:spPr>
                <a:xfrm>
                  <a:off x="-2" y="-1"/>
                  <a:ext cx="326828" cy="296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700"/>
                      </a:moveTo>
                      <a:cubicBezTo>
                        <a:pt x="21600" y="4191"/>
                        <a:pt x="16765" y="5400"/>
                        <a:pt x="10800" y="5400"/>
                      </a:cubicBezTo>
                      <a:cubicBezTo>
                        <a:pt x="4835" y="5400"/>
                        <a:pt x="0" y="4191"/>
                        <a:pt x="0" y="2700"/>
                      </a:cubicBez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lnTo>
                        <a:pt x="0" y="27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453" name="Line 10"/>
            <p:cNvSpPr/>
            <p:nvPr/>
          </p:nvSpPr>
          <p:spPr>
            <a:xfrm flipH="1" flipV="1">
              <a:off x="1086694" y="296333"/>
              <a:ext cx="915111" cy="1"/>
            </a:xfrm>
            <a:prstGeom prst="line">
              <a:avLst/>
            </a:prstGeom>
            <a:noFill/>
            <a:ln w="38100" cap="flat">
              <a:solidFill>
                <a:srgbClr val="969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458" name="AutoShape 6"/>
            <p:cNvGrpSpPr/>
            <p:nvPr/>
          </p:nvGrpSpPr>
          <p:grpSpPr>
            <a:xfrm>
              <a:off x="1805709" y="118533"/>
              <a:ext cx="1699491" cy="414867"/>
              <a:chOff x="0" y="0"/>
              <a:chExt cx="1699490" cy="414866"/>
            </a:xfrm>
          </p:grpSpPr>
          <p:sp>
            <p:nvSpPr>
              <p:cNvPr id="1454" name="Shape"/>
              <p:cNvSpPr/>
              <p:nvPr/>
            </p:nvSpPr>
            <p:spPr>
              <a:xfrm>
                <a:off x="-1" y="-1"/>
                <a:ext cx="1699491" cy="41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4127" y="0"/>
                    </a:lnTo>
                    <a:lnTo>
                      <a:pt x="21600" y="0"/>
                    </a:lnTo>
                    <a:lnTo>
                      <a:pt x="21600" y="4693"/>
                    </a:lnTo>
                    <a:lnTo>
                      <a:pt x="1747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696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55" name="Shape"/>
              <p:cNvSpPr/>
              <p:nvPr/>
            </p:nvSpPr>
            <p:spPr>
              <a:xfrm>
                <a:off x="1374762" y="-1"/>
                <a:ext cx="324729" cy="41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21600" y="0"/>
                    </a:lnTo>
                    <a:lnTo>
                      <a:pt x="21600" y="469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56" name="Shape"/>
              <p:cNvSpPr/>
              <p:nvPr/>
            </p:nvSpPr>
            <p:spPr>
              <a:xfrm>
                <a:off x="-1" y="-1"/>
                <a:ext cx="1699491" cy="324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127" y="0"/>
                    </a:lnTo>
                    <a:lnTo>
                      <a:pt x="21600" y="0"/>
                    </a:lnTo>
                    <a:lnTo>
                      <a:pt x="1747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57" name="Shape"/>
              <p:cNvSpPr/>
              <p:nvPr/>
            </p:nvSpPr>
            <p:spPr>
              <a:xfrm>
                <a:off x="-1" y="-1"/>
                <a:ext cx="1699491" cy="41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4127" y="0"/>
                    </a:lnTo>
                    <a:lnTo>
                      <a:pt x="21600" y="0"/>
                    </a:lnTo>
                    <a:lnTo>
                      <a:pt x="21600" y="4693"/>
                    </a:lnTo>
                    <a:lnTo>
                      <a:pt x="17473" y="21600"/>
                    </a:lnTo>
                    <a:lnTo>
                      <a:pt x="0" y="21600"/>
                    </a:lnTo>
                    <a:close/>
                    <a:moveTo>
                      <a:pt x="0" y="16907"/>
                    </a:moveTo>
                    <a:lnTo>
                      <a:pt x="17473" y="16907"/>
                    </a:lnTo>
                    <a:lnTo>
                      <a:pt x="21600" y="0"/>
                    </a:lnTo>
                    <a:moveTo>
                      <a:pt x="17473" y="16907"/>
                    </a:moveTo>
                    <a:lnTo>
                      <a:pt x="1747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1459" name="Line 11"/>
            <p:cNvSpPr/>
            <p:nvPr/>
          </p:nvSpPr>
          <p:spPr>
            <a:xfrm flipH="1" flipV="1">
              <a:off x="1086694" y="770466"/>
              <a:ext cx="915111" cy="1"/>
            </a:xfrm>
            <a:prstGeom prst="line">
              <a:avLst/>
            </a:prstGeom>
            <a:noFill/>
            <a:ln w="38100" cap="flat">
              <a:solidFill>
                <a:srgbClr val="969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464" name="AutoShape 5"/>
            <p:cNvGrpSpPr/>
            <p:nvPr/>
          </p:nvGrpSpPr>
          <p:grpSpPr>
            <a:xfrm>
              <a:off x="1740344" y="592666"/>
              <a:ext cx="1699491" cy="414867"/>
              <a:chOff x="0" y="0"/>
              <a:chExt cx="1699490" cy="414866"/>
            </a:xfrm>
          </p:grpSpPr>
          <p:sp>
            <p:nvSpPr>
              <p:cNvPr id="1460" name="Shape"/>
              <p:cNvSpPr/>
              <p:nvPr/>
            </p:nvSpPr>
            <p:spPr>
              <a:xfrm>
                <a:off x="-1" y="-1"/>
                <a:ext cx="1699491" cy="41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4127" y="0"/>
                    </a:lnTo>
                    <a:lnTo>
                      <a:pt x="21600" y="0"/>
                    </a:lnTo>
                    <a:lnTo>
                      <a:pt x="21600" y="4693"/>
                    </a:lnTo>
                    <a:lnTo>
                      <a:pt x="17473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696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61" name="Shape"/>
              <p:cNvSpPr/>
              <p:nvPr/>
            </p:nvSpPr>
            <p:spPr>
              <a:xfrm>
                <a:off x="1374762" y="-1"/>
                <a:ext cx="324729" cy="41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21600" y="0"/>
                    </a:lnTo>
                    <a:lnTo>
                      <a:pt x="21600" y="469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62" name="Shape"/>
              <p:cNvSpPr/>
              <p:nvPr/>
            </p:nvSpPr>
            <p:spPr>
              <a:xfrm>
                <a:off x="-1" y="-1"/>
                <a:ext cx="1699491" cy="324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127" y="0"/>
                    </a:lnTo>
                    <a:lnTo>
                      <a:pt x="21600" y="0"/>
                    </a:lnTo>
                    <a:lnTo>
                      <a:pt x="17473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63" name="Shape"/>
              <p:cNvSpPr/>
              <p:nvPr/>
            </p:nvSpPr>
            <p:spPr>
              <a:xfrm>
                <a:off x="-1" y="-1"/>
                <a:ext cx="1699491" cy="41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4127" y="0"/>
                    </a:lnTo>
                    <a:lnTo>
                      <a:pt x="21600" y="0"/>
                    </a:lnTo>
                    <a:lnTo>
                      <a:pt x="21600" y="4693"/>
                    </a:lnTo>
                    <a:lnTo>
                      <a:pt x="17473" y="21600"/>
                    </a:lnTo>
                    <a:lnTo>
                      <a:pt x="0" y="21600"/>
                    </a:lnTo>
                    <a:close/>
                    <a:moveTo>
                      <a:pt x="0" y="16907"/>
                    </a:moveTo>
                    <a:lnTo>
                      <a:pt x="17473" y="16907"/>
                    </a:lnTo>
                    <a:lnTo>
                      <a:pt x="21600" y="0"/>
                    </a:lnTo>
                    <a:moveTo>
                      <a:pt x="17473" y="16907"/>
                    </a:moveTo>
                    <a:lnTo>
                      <a:pt x="17473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1465" name="Line 12"/>
            <p:cNvSpPr/>
            <p:nvPr/>
          </p:nvSpPr>
          <p:spPr>
            <a:xfrm flipH="1" flipV="1">
              <a:off x="171583" y="1066800"/>
              <a:ext cx="915111" cy="1"/>
            </a:xfrm>
            <a:prstGeom prst="line">
              <a:avLst/>
            </a:prstGeom>
            <a:noFill/>
            <a:ln w="38100" cap="flat">
              <a:solidFill>
                <a:srgbClr val="969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6" name="Line 13"/>
            <p:cNvSpPr/>
            <p:nvPr/>
          </p:nvSpPr>
          <p:spPr>
            <a:xfrm flipH="1" flipV="1">
              <a:off x="171583" y="-1"/>
              <a:ext cx="915111" cy="1"/>
            </a:xfrm>
            <a:prstGeom prst="line">
              <a:avLst/>
            </a:prstGeom>
            <a:noFill/>
            <a:ln w="38100" cap="flat">
              <a:solidFill>
                <a:srgbClr val="969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7" name="Line 14"/>
            <p:cNvSpPr/>
            <p:nvPr/>
          </p:nvSpPr>
          <p:spPr>
            <a:xfrm flipH="1">
              <a:off x="171583" y="-1"/>
              <a:ext cx="1" cy="118534"/>
            </a:xfrm>
            <a:prstGeom prst="line">
              <a:avLst/>
            </a:prstGeom>
            <a:noFill/>
            <a:ln w="38100" cap="flat">
              <a:solidFill>
                <a:srgbClr val="969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8" name="Line 16"/>
            <p:cNvSpPr/>
            <p:nvPr/>
          </p:nvSpPr>
          <p:spPr>
            <a:xfrm flipV="1">
              <a:off x="172853" y="889000"/>
              <a:ext cx="1" cy="177801"/>
            </a:xfrm>
            <a:prstGeom prst="line">
              <a:avLst/>
            </a:prstGeom>
            <a:noFill/>
            <a:ln w="38100" cap="flat">
              <a:solidFill>
                <a:srgbClr val="969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9" name="Line 17"/>
            <p:cNvSpPr/>
            <p:nvPr/>
          </p:nvSpPr>
          <p:spPr>
            <a:xfrm flipV="1">
              <a:off x="1087963" y="0"/>
              <a:ext cx="1" cy="296334"/>
            </a:xfrm>
            <a:prstGeom prst="line">
              <a:avLst/>
            </a:prstGeom>
            <a:noFill/>
            <a:ln w="38100" cap="flat">
              <a:solidFill>
                <a:srgbClr val="969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0" name="Line 18"/>
            <p:cNvSpPr/>
            <p:nvPr/>
          </p:nvSpPr>
          <p:spPr>
            <a:xfrm flipV="1">
              <a:off x="1087963" y="770467"/>
              <a:ext cx="1" cy="296334"/>
            </a:xfrm>
            <a:prstGeom prst="line">
              <a:avLst/>
            </a:prstGeom>
            <a:noFill/>
            <a:ln w="38100" cap="flat">
              <a:solidFill>
                <a:srgbClr val="969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481" name="Group 28"/>
            <p:cNvGrpSpPr/>
            <p:nvPr/>
          </p:nvGrpSpPr>
          <p:grpSpPr>
            <a:xfrm>
              <a:off x="2132534" y="177799"/>
              <a:ext cx="392191" cy="177801"/>
              <a:chOff x="0" y="0"/>
              <a:chExt cx="392190" cy="177800"/>
            </a:xfrm>
          </p:grpSpPr>
          <p:grpSp>
            <p:nvGrpSpPr>
              <p:cNvPr id="1475" name="AutoShape 19"/>
              <p:cNvGrpSpPr/>
              <p:nvPr/>
            </p:nvGrpSpPr>
            <p:grpSpPr>
              <a:xfrm>
                <a:off x="71307" y="-1"/>
                <a:ext cx="249576" cy="177802"/>
                <a:chOff x="0" y="0"/>
                <a:chExt cx="249575" cy="177800"/>
              </a:xfrm>
            </p:grpSpPr>
            <p:sp>
              <p:nvSpPr>
                <p:cNvPr id="1471" name="Shape"/>
                <p:cNvSpPr/>
                <p:nvPr/>
              </p:nvSpPr>
              <p:spPr>
                <a:xfrm>
                  <a:off x="-1" y="0"/>
                  <a:ext cx="249577" cy="177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269"/>
                      </a:moveTo>
                      <a:lnTo>
                        <a:pt x="12303" y="0"/>
                      </a:lnTo>
                      <a:lnTo>
                        <a:pt x="21600" y="0"/>
                      </a:lnTo>
                      <a:lnTo>
                        <a:pt x="21600" y="4331"/>
                      </a:lnTo>
                      <a:lnTo>
                        <a:pt x="929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72" name="Shape"/>
                <p:cNvSpPr/>
                <p:nvPr/>
              </p:nvSpPr>
              <p:spPr>
                <a:xfrm>
                  <a:off x="107425" y="0"/>
                  <a:ext cx="142151" cy="177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269"/>
                      </a:moveTo>
                      <a:lnTo>
                        <a:pt x="21600" y="0"/>
                      </a:lnTo>
                      <a:lnTo>
                        <a:pt x="21600" y="4331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73" name="Shape"/>
                <p:cNvSpPr/>
                <p:nvPr/>
              </p:nvSpPr>
              <p:spPr>
                <a:xfrm>
                  <a:off x="-1" y="-1"/>
                  <a:ext cx="249577" cy="142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2303" y="0"/>
                      </a:lnTo>
                      <a:lnTo>
                        <a:pt x="21600" y="0"/>
                      </a:lnTo>
                      <a:lnTo>
                        <a:pt x="929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74" name="Shape"/>
                <p:cNvSpPr/>
                <p:nvPr/>
              </p:nvSpPr>
              <p:spPr>
                <a:xfrm>
                  <a:off x="-1" y="0"/>
                  <a:ext cx="249577" cy="177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269"/>
                      </a:moveTo>
                      <a:lnTo>
                        <a:pt x="12303" y="0"/>
                      </a:lnTo>
                      <a:lnTo>
                        <a:pt x="21600" y="0"/>
                      </a:lnTo>
                      <a:lnTo>
                        <a:pt x="21600" y="4331"/>
                      </a:lnTo>
                      <a:lnTo>
                        <a:pt x="9297" y="21600"/>
                      </a:lnTo>
                      <a:lnTo>
                        <a:pt x="0" y="21600"/>
                      </a:lnTo>
                      <a:close/>
                      <a:moveTo>
                        <a:pt x="0" y="17269"/>
                      </a:moveTo>
                      <a:lnTo>
                        <a:pt x="9297" y="17269"/>
                      </a:lnTo>
                      <a:lnTo>
                        <a:pt x="21600" y="0"/>
                      </a:lnTo>
                      <a:moveTo>
                        <a:pt x="9297" y="17269"/>
                      </a:moveTo>
                      <a:lnTo>
                        <a:pt x="9297" y="21600"/>
                      </a:lnTo>
                    </a:path>
                  </a:pathLst>
                </a:custGeom>
                <a:noFill/>
                <a:ln w="12700" cap="flat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80" name="AutoShape 20"/>
              <p:cNvGrpSpPr/>
              <p:nvPr/>
            </p:nvGrpSpPr>
            <p:grpSpPr>
              <a:xfrm>
                <a:off x="-1" y="35560"/>
                <a:ext cx="392192" cy="71121"/>
                <a:chOff x="0" y="0"/>
                <a:chExt cx="392190" cy="71119"/>
              </a:xfrm>
            </p:grpSpPr>
            <p:sp>
              <p:nvSpPr>
                <p:cNvPr id="1476" name="Shape"/>
                <p:cNvSpPr/>
                <p:nvPr/>
              </p:nvSpPr>
              <p:spPr>
                <a:xfrm>
                  <a:off x="-1" y="0"/>
                  <a:ext cx="392191" cy="71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6907"/>
                      </a:moveTo>
                      <a:lnTo>
                        <a:pt x="3066" y="0"/>
                      </a:lnTo>
                      <a:lnTo>
                        <a:pt x="21600" y="0"/>
                      </a:lnTo>
                      <a:lnTo>
                        <a:pt x="21600" y="4693"/>
                      </a:lnTo>
                      <a:lnTo>
                        <a:pt x="18534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77" name="Shape"/>
                <p:cNvSpPr/>
                <p:nvPr/>
              </p:nvSpPr>
              <p:spPr>
                <a:xfrm>
                  <a:off x="336522" y="0"/>
                  <a:ext cx="55669" cy="71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6907"/>
                      </a:moveTo>
                      <a:lnTo>
                        <a:pt x="21600" y="0"/>
                      </a:lnTo>
                      <a:lnTo>
                        <a:pt x="21600" y="4693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78" name="Shape"/>
                <p:cNvSpPr/>
                <p:nvPr/>
              </p:nvSpPr>
              <p:spPr>
                <a:xfrm>
                  <a:off x="-1" y="0"/>
                  <a:ext cx="392191" cy="55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66" y="0"/>
                      </a:lnTo>
                      <a:lnTo>
                        <a:pt x="21600" y="0"/>
                      </a:lnTo>
                      <a:lnTo>
                        <a:pt x="18534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79" name="Shape"/>
                <p:cNvSpPr/>
                <p:nvPr/>
              </p:nvSpPr>
              <p:spPr>
                <a:xfrm>
                  <a:off x="-1" y="0"/>
                  <a:ext cx="392191" cy="71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6907"/>
                      </a:moveTo>
                      <a:lnTo>
                        <a:pt x="3066" y="0"/>
                      </a:lnTo>
                      <a:lnTo>
                        <a:pt x="21600" y="0"/>
                      </a:lnTo>
                      <a:lnTo>
                        <a:pt x="21600" y="4693"/>
                      </a:lnTo>
                      <a:lnTo>
                        <a:pt x="18534" y="21600"/>
                      </a:lnTo>
                      <a:lnTo>
                        <a:pt x="0" y="21600"/>
                      </a:lnTo>
                      <a:close/>
                      <a:moveTo>
                        <a:pt x="0" y="16907"/>
                      </a:moveTo>
                      <a:lnTo>
                        <a:pt x="18534" y="16907"/>
                      </a:lnTo>
                      <a:lnTo>
                        <a:pt x="21600" y="0"/>
                      </a:lnTo>
                      <a:moveTo>
                        <a:pt x="18534" y="16907"/>
                      </a:moveTo>
                      <a:lnTo>
                        <a:pt x="18534" y="21600"/>
                      </a:lnTo>
                    </a:path>
                  </a:pathLst>
                </a:custGeom>
                <a:noFill/>
                <a:ln w="12700" cap="flat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492" name="Group 33"/>
            <p:cNvGrpSpPr/>
            <p:nvPr/>
          </p:nvGrpSpPr>
          <p:grpSpPr>
            <a:xfrm>
              <a:off x="2720819" y="177799"/>
              <a:ext cx="392191" cy="177801"/>
              <a:chOff x="0" y="0"/>
              <a:chExt cx="392190" cy="177800"/>
            </a:xfrm>
          </p:grpSpPr>
          <p:grpSp>
            <p:nvGrpSpPr>
              <p:cNvPr id="1486" name="AutoShape 34"/>
              <p:cNvGrpSpPr/>
              <p:nvPr/>
            </p:nvGrpSpPr>
            <p:grpSpPr>
              <a:xfrm>
                <a:off x="71307" y="-1"/>
                <a:ext cx="249576" cy="177802"/>
                <a:chOff x="0" y="0"/>
                <a:chExt cx="249575" cy="177800"/>
              </a:xfrm>
            </p:grpSpPr>
            <p:sp>
              <p:nvSpPr>
                <p:cNvPr id="1482" name="Shape"/>
                <p:cNvSpPr/>
                <p:nvPr/>
              </p:nvSpPr>
              <p:spPr>
                <a:xfrm>
                  <a:off x="-1" y="0"/>
                  <a:ext cx="249577" cy="177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269"/>
                      </a:moveTo>
                      <a:lnTo>
                        <a:pt x="12303" y="0"/>
                      </a:lnTo>
                      <a:lnTo>
                        <a:pt x="21600" y="0"/>
                      </a:lnTo>
                      <a:lnTo>
                        <a:pt x="21600" y="4331"/>
                      </a:lnTo>
                      <a:lnTo>
                        <a:pt x="929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83" name="Shape"/>
                <p:cNvSpPr/>
                <p:nvPr/>
              </p:nvSpPr>
              <p:spPr>
                <a:xfrm>
                  <a:off x="107425" y="0"/>
                  <a:ext cx="142151" cy="177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269"/>
                      </a:moveTo>
                      <a:lnTo>
                        <a:pt x="21600" y="0"/>
                      </a:lnTo>
                      <a:lnTo>
                        <a:pt x="21600" y="4331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84" name="Shape"/>
                <p:cNvSpPr/>
                <p:nvPr/>
              </p:nvSpPr>
              <p:spPr>
                <a:xfrm>
                  <a:off x="-1" y="-1"/>
                  <a:ext cx="249577" cy="142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2303" y="0"/>
                      </a:lnTo>
                      <a:lnTo>
                        <a:pt x="21600" y="0"/>
                      </a:lnTo>
                      <a:lnTo>
                        <a:pt x="929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85" name="Shape"/>
                <p:cNvSpPr/>
                <p:nvPr/>
              </p:nvSpPr>
              <p:spPr>
                <a:xfrm>
                  <a:off x="-1" y="0"/>
                  <a:ext cx="249577" cy="177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269"/>
                      </a:moveTo>
                      <a:lnTo>
                        <a:pt x="12303" y="0"/>
                      </a:lnTo>
                      <a:lnTo>
                        <a:pt x="21600" y="0"/>
                      </a:lnTo>
                      <a:lnTo>
                        <a:pt x="21600" y="4331"/>
                      </a:lnTo>
                      <a:lnTo>
                        <a:pt x="9297" y="21600"/>
                      </a:lnTo>
                      <a:lnTo>
                        <a:pt x="0" y="21600"/>
                      </a:lnTo>
                      <a:close/>
                      <a:moveTo>
                        <a:pt x="0" y="17269"/>
                      </a:moveTo>
                      <a:lnTo>
                        <a:pt x="9297" y="17269"/>
                      </a:lnTo>
                      <a:lnTo>
                        <a:pt x="21600" y="0"/>
                      </a:lnTo>
                      <a:moveTo>
                        <a:pt x="9297" y="17269"/>
                      </a:moveTo>
                      <a:lnTo>
                        <a:pt x="9297" y="21600"/>
                      </a:lnTo>
                    </a:path>
                  </a:pathLst>
                </a:custGeom>
                <a:noFill/>
                <a:ln w="12700" cap="flat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91" name="AutoShape 35"/>
              <p:cNvGrpSpPr/>
              <p:nvPr/>
            </p:nvGrpSpPr>
            <p:grpSpPr>
              <a:xfrm>
                <a:off x="-1" y="35560"/>
                <a:ext cx="392192" cy="71121"/>
                <a:chOff x="0" y="0"/>
                <a:chExt cx="392190" cy="71119"/>
              </a:xfrm>
            </p:grpSpPr>
            <p:sp>
              <p:nvSpPr>
                <p:cNvPr id="1487" name="Shape"/>
                <p:cNvSpPr/>
                <p:nvPr/>
              </p:nvSpPr>
              <p:spPr>
                <a:xfrm>
                  <a:off x="-1" y="0"/>
                  <a:ext cx="392191" cy="71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6907"/>
                      </a:moveTo>
                      <a:lnTo>
                        <a:pt x="3066" y="0"/>
                      </a:lnTo>
                      <a:lnTo>
                        <a:pt x="21600" y="0"/>
                      </a:lnTo>
                      <a:lnTo>
                        <a:pt x="21600" y="4693"/>
                      </a:lnTo>
                      <a:lnTo>
                        <a:pt x="18534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88" name="Shape"/>
                <p:cNvSpPr/>
                <p:nvPr/>
              </p:nvSpPr>
              <p:spPr>
                <a:xfrm>
                  <a:off x="336522" y="0"/>
                  <a:ext cx="55669" cy="71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6907"/>
                      </a:moveTo>
                      <a:lnTo>
                        <a:pt x="21600" y="0"/>
                      </a:lnTo>
                      <a:lnTo>
                        <a:pt x="21600" y="4693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89" name="Shape"/>
                <p:cNvSpPr/>
                <p:nvPr/>
              </p:nvSpPr>
              <p:spPr>
                <a:xfrm>
                  <a:off x="-1" y="0"/>
                  <a:ext cx="392191" cy="55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66" y="0"/>
                      </a:lnTo>
                      <a:lnTo>
                        <a:pt x="21600" y="0"/>
                      </a:lnTo>
                      <a:lnTo>
                        <a:pt x="18534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490" name="Shape"/>
                <p:cNvSpPr/>
                <p:nvPr/>
              </p:nvSpPr>
              <p:spPr>
                <a:xfrm>
                  <a:off x="-1" y="0"/>
                  <a:ext cx="392191" cy="71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6907"/>
                      </a:moveTo>
                      <a:lnTo>
                        <a:pt x="3066" y="0"/>
                      </a:lnTo>
                      <a:lnTo>
                        <a:pt x="21600" y="0"/>
                      </a:lnTo>
                      <a:lnTo>
                        <a:pt x="21600" y="4693"/>
                      </a:lnTo>
                      <a:lnTo>
                        <a:pt x="18534" y="21600"/>
                      </a:lnTo>
                      <a:lnTo>
                        <a:pt x="0" y="21600"/>
                      </a:lnTo>
                      <a:close/>
                      <a:moveTo>
                        <a:pt x="0" y="16907"/>
                      </a:moveTo>
                      <a:lnTo>
                        <a:pt x="18534" y="16907"/>
                      </a:lnTo>
                      <a:lnTo>
                        <a:pt x="21600" y="0"/>
                      </a:lnTo>
                      <a:moveTo>
                        <a:pt x="18534" y="16907"/>
                      </a:moveTo>
                      <a:lnTo>
                        <a:pt x="18534" y="21600"/>
                      </a:lnTo>
                    </a:path>
                  </a:pathLst>
                </a:custGeom>
                <a:noFill/>
                <a:ln w="12700" cap="flat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497" name="AutoShape 38"/>
            <p:cNvGrpSpPr/>
            <p:nvPr/>
          </p:nvGrpSpPr>
          <p:grpSpPr>
            <a:xfrm>
              <a:off x="2655454" y="711200"/>
              <a:ext cx="392191" cy="70380"/>
              <a:chOff x="0" y="0"/>
              <a:chExt cx="392190" cy="70379"/>
            </a:xfrm>
          </p:grpSpPr>
          <p:sp>
            <p:nvSpPr>
              <p:cNvPr id="1493" name="Shape"/>
              <p:cNvSpPr/>
              <p:nvPr/>
            </p:nvSpPr>
            <p:spPr>
              <a:xfrm>
                <a:off x="-1" y="-1"/>
                <a:ext cx="392191" cy="7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3034" y="0"/>
                    </a:lnTo>
                    <a:lnTo>
                      <a:pt x="21600" y="0"/>
                    </a:lnTo>
                    <a:lnTo>
                      <a:pt x="21600" y="4693"/>
                    </a:lnTo>
                    <a:lnTo>
                      <a:pt x="1856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94" name="Shape"/>
              <p:cNvSpPr/>
              <p:nvPr/>
            </p:nvSpPr>
            <p:spPr>
              <a:xfrm>
                <a:off x="337102" y="-1"/>
                <a:ext cx="55089" cy="7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21600" y="0"/>
                    </a:lnTo>
                    <a:lnTo>
                      <a:pt x="21600" y="469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95" name="Shape"/>
              <p:cNvSpPr/>
              <p:nvPr/>
            </p:nvSpPr>
            <p:spPr>
              <a:xfrm>
                <a:off x="-1" y="-1"/>
                <a:ext cx="392191" cy="55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034" y="0"/>
                    </a:lnTo>
                    <a:lnTo>
                      <a:pt x="21600" y="0"/>
                    </a:lnTo>
                    <a:lnTo>
                      <a:pt x="1856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96" name="Shape"/>
              <p:cNvSpPr/>
              <p:nvPr/>
            </p:nvSpPr>
            <p:spPr>
              <a:xfrm>
                <a:off x="-1" y="-1"/>
                <a:ext cx="392191" cy="7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3034" y="0"/>
                    </a:lnTo>
                    <a:lnTo>
                      <a:pt x="21600" y="0"/>
                    </a:lnTo>
                    <a:lnTo>
                      <a:pt x="21600" y="4693"/>
                    </a:lnTo>
                    <a:lnTo>
                      <a:pt x="18566" y="21600"/>
                    </a:lnTo>
                    <a:lnTo>
                      <a:pt x="0" y="21600"/>
                    </a:lnTo>
                    <a:close/>
                    <a:moveTo>
                      <a:pt x="0" y="16907"/>
                    </a:moveTo>
                    <a:lnTo>
                      <a:pt x="18566" y="16907"/>
                    </a:lnTo>
                    <a:lnTo>
                      <a:pt x="21600" y="0"/>
                    </a:lnTo>
                    <a:moveTo>
                      <a:pt x="18566" y="16907"/>
                    </a:moveTo>
                    <a:lnTo>
                      <a:pt x="18566" y="2160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502" name="AutoShape 39"/>
            <p:cNvGrpSpPr/>
            <p:nvPr/>
          </p:nvGrpSpPr>
          <p:grpSpPr>
            <a:xfrm>
              <a:off x="2067169" y="700087"/>
              <a:ext cx="392191" cy="70380"/>
              <a:chOff x="0" y="0"/>
              <a:chExt cx="392190" cy="70379"/>
            </a:xfrm>
          </p:grpSpPr>
          <p:sp>
            <p:nvSpPr>
              <p:cNvPr id="1498" name="Shape"/>
              <p:cNvSpPr/>
              <p:nvPr/>
            </p:nvSpPr>
            <p:spPr>
              <a:xfrm>
                <a:off x="-1" y="-1"/>
                <a:ext cx="392191" cy="7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3034" y="0"/>
                    </a:lnTo>
                    <a:lnTo>
                      <a:pt x="21600" y="0"/>
                    </a:lnTo>
                    <a:lnTo>
                      <a:pt x="21600" y="4693"/>
                    </a:lnTo>
                    <a:lnTo>
                      <a:pt x="1856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499" name="Shape"/>
              <p:cNvSpPr/>
              <p:nvPr/>
            </p:nvSpPr>
            <p:spPr>
              <a:xfrm>
                <a:off x="337102" y="-1"/>
                <a:ext cx="55089" cy="7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21600" y="0"/>
                    </a:lnTo>
                    <a:lnTo>
                      <a:pt x="21600" y="469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500" name="Shape"/>
              <p:cNvSpPr/>
              <p:nvPr/>
            </p:nvSpPr>
            <p:spPr>
              <a:xfrm>
                <a:off x="-1" y="-1"/>
                <a:ext cx="392191" cy="55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034" y="0"/>
                    </a:lnTo>
                    <a:lnTo>
                      <a:pt x="21600" y="0"/>
                    </a:lnTo>
                    <a:lnTo>
                      <a:pt x="18566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501" name="Shape"/>
              <p:cNvSpPr/>
              <p:nvPr/>
            </p:nvSpPr>
            <p:spPr>
              <a:xfrm>
                <a:off x="-1" y="-1"/>
                <a:ext cx="392191" cy="7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907"/>
                    </a:moveTo>
                    <a:lnTo>
                      <a:pt x="3034" y="0"/>
                    </a:lnTo>
                    <a:lnTo>
                      <a:pt x="21600" y="0"/>
                    </a:lnTo>
                    <a:lnTo>
                      <a:pt x="21600" y="4693"/>
                    </a:lnTo>
                    <a:lnTo>
                      <a:pt x="18566" y="21600"/>
                    </a:lnTo>
                    <a:lnTo>
                      <a:pt x="0" y="21600"/>
                    </a:lnTo>
                    <a:close/>
                    <a:moveTo>
                      <a:pt x="0" y="16907"/>
                    </a:moveTo>
                    <a:lnTo>
                      <a:pt x="18566" y="16907"/>
                    </a:lnTo>
                    <a:lnTo>
                      <a:pt x="21600" y="0"/>
                    </a:lnTo>
                    <a:moveTo>
                      <a:pt x="18566" y="16907"/>
                    </a:moveTo>
                    <a:lnTo>
                      <a:pt x="18566" y="21600"/>
                    </a:lnTo>
                  </a:path>
                </a:pathLst>
              </a:cu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504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838200"/>
          </a:xfrm>
          <a:prstGeom prst="rect">
            <a:avLst/>
          </a:prstGeom>
        </p:spPr>
        <p:txBody>
          <a:bodyPr/>
          <a:lstStyle/>
          <a:p>
            <a:pPr defTabSz="457200">
              <a:defRPr sz="2000"/>
            </a:pPr>
            <a:r>
              <a:t>2)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Nano Capacitors:</a:t>
            </a:r>
            <a:r>
              <a:t>  Key to tomorrow's energy storage?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Rectangle 5"/>
          <p:cNvSpPr txBox="1"/>
          <p:nvPr/>
        </p:nvSpPr>
        <p:spPr>
          <a:xfrm>
            <a:off x="304800" y="6177405"/>
            <a:ext cx="3886200" cy="544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1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From: Carbon Nanotubes: Potential Benefits and Risks of Nanotechnology in Nuclear Medicine, Journal of Nuclear Medicine 48, 1039 (2007)</a:t>
            </a:r>
          </a:p>
        </p:txBody>
      </p:sp>
      <p:sp>
        <p:nvSpPr>
          <p:cNvPr id="150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Possible nano capacitor materials?</a:t>
            </a:r>
          </a:p>
        </p:txBody>
      </p:sp>
      <p:sp>
        <p:nvSpPr>
          <p:cNvPr id="1508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763000" cy="5684105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What about graphite?</a:t>
            </a:r>
          </a:p>
          <a:p>
            <a:pPr defTabSz="457200">
              <a:spcBef>
                <a:spcPts val="200"/>
              </a:spcBef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No, in normal graphite electrons </a:t>
            </a:r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are able to jump between layers 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But MIGHT prevent by alternating graphene </a:t>
            </a:r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layers with insulating spacer layers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What about nested carbon nanotubes?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						Would again need non-electron conducting</a:t>
            </a:r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						spacer layer to hold conducting tubes apart</a:t>
            </a:r>
          </a:p>
        </p:txBody>
      </p:sp>
      <p:pic>
        <p:nvPicPr>
          <p:cNvPr id="150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200" y="1066800"/>
            <a:ext cx="3733800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Picture 27" descr="Picture 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0175" y="3714750"/>
            <a:ext cx="2486025" cy="2228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With some success, such nano capacitors ARE being built</a:t>
            </a:r>
          </a:p>
        </p:txBody>
      </p:sp>
      <p:sp>
        <p:nvSpPr>
          <p:cNvPr id="1513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90600"/>
            <a:ext cx="8763000" cy="5699442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Much of the effort is going into creating those thin insulating spacer layers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Rather than trying to </a:t>
            </a:r>
            <a:r>
              <a:rPr sz="1600" b="1"/>
              <a:t>slide</a:t>
            </a:r>
            <a:r>
              <a:rPr sz="1600"/>
              <a:t> insulating layers into place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Better strategy is to form them IN PLACE.  For instance, by oxidizing surfaces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Quantum mechanical tunneling sets limit on minimum spacer thickness: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Because (lecture 3): If insulator is too thin, electrons just "tunnel" right through it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How thin is "too thin?"  Spacer must be &gt; 0.5 – 1 nanometer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But capacitance = A ε / d   So nano capacitors could still have d's ~ 1 nm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While conventional macro capacitors use d's of microns or even millimeters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So, per unit area, nano capacitors might store 10</a:t>
            </a:r>
            <a:r>
              <a:rPr b="1" baseline="30000"/>
              <a:t>3</a:t>
            </a:r>
            <a:r>
              <a:t> to 10</a:t>
            </a:r>
            <a:r>
              <a:rPr b="1" baseline="30000"/>
              <a:t>6</a:t>
            </a:r>
            <a:r>
              <a:t> more charge 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Important ramifications:</a:t>
            </a:r>
          </a:p>
        </p:txBody>
      </p:sp>
      <p:sp>
        <p:nvSpPr>
          <p:cNvPr id="1516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14400"/>
            <a:ext cx="8763000" cy="5838273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When (in previous section) we reduced solar cells to nano size (i.e. to single Q-dots)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We only got nano-power out (i.e. power out shrunk with </a:t>
            </a:r>
            <a:r>
              <a:rPr sz="1600" b="1"/>
              <a:t>cell area</a:t>
            </a:r>
            <a:r>
              <a:rPr sz="1600"/>
              <a:t>) </a:t>
            </a:r>
          </a:p>
          <a:p>
            <a:pPr defTabSz="457200"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Forcing us to try to wire huge numbers (1 / nano) of Q-dot solar cells together!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But situation is better for nano capacitors:</a:t>
            </a:r>
          </a:p>
          <a:p>
            <a:pPr defTabSz="457200"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Stored charge shrinks with </a:t>
            </a:r>
            <a:r>
              <a:rPr sz="1600" b="1"/>
              <a:t>capacitor area</a:t>
            </a:r>
            <a:r>
              <a:rPr sz="1600"/>
              <a:t>  /  </a:t>
            </a:r>
            <a:r>
              <a:rPr sz="1600" b="1"/>
              <a:t>layer separation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Smaller numerator hurts.    But smaller denominator helps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So, done right, a single nano capacitor could store a LOT of charge per volume !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Making them great candidates for powering nano things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to power MACRO things, would STILL have to wire huge numbers together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Bringing us right back to 3D SELF-ASSEMBLY challenge of last section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Rectangle 5"/>
          <p:cNvSpPr txBox="1"/>
          <p:nvPr/>
        </p:nvSpPr>
        <p:spPr>
          <a:xfrm>
            <a:off x="7010400" y="3536220"/>
            <a:ext cx="21336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http://www.chemistry-reference.com/pdictable/</a:t>
            </a:r>
          </a:p>
        </p:txBody>
      </p:sp>
      <p:sp>
        <p:nvSpPr>
          <p:cNvPr id="151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990496"/>
          </a:xfrm>
          <a:prstGeom prst="rect">
            <a:avLst/>
          </a:prstGeom>
        </p:spPr>
        <p:txBody>
          <a:bodyPr/>
          <a:lstStyle/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most important nano-engineered battery is the </a:t>
            </a:r>
            <a:r>
              <a:rPr b="1">
                <a:solidFill>
                  <a:srgbClr val="FFCC00"/>
                </a:solidFill>
              </a:rPr>
              <a:t>lithium ion battery</a:t>
            </a:r>
          </a:p>
          <a:p>
            <a:pPr defTabSz="448055">
              <a:defRPr sz="882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Batteries maximize power by using Group I alkali metals:  Li, Na, K, Rb, Cs, Fr</a:t>
            </a:r>
          </a:p>
          <a:p>
            <a:pPr defTabSz="448055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Alkali metals hold onto their electrons VERY loosely (= </a:t>
            </a:r>
            <a:r>
              <a:rPr b="1"/>
              <a:t>least electronegative</a:t>
            </a:r>
            <a:r>
              <a:t>)</a:t>
            </a:r>
          </a:p>
          <a:p>
            <a:pPr defTabSz="448055">
              <a:defRPr sz="1372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882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490"/>
          </a:p>
          <a:p>
            <a:pPr defTabSz="448055">
              <a:defRPr sz="1764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sz="1372"/>
          </a:p>
          <a:p>
            <a:pPr defTabSz="448055">
              <a:defRPr sz="1764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48055">
              <a:defRPr sz="1764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Highest voltage batteries then </a:t>
            </a:r>
            <a:r>
              <a:rPr b="1"/>
              <a:t>pair</a:t>
            </a:r>
            <a:r>
              <a:t> alkali metals </a:t>
            </a:r>
          </a:p>
          <a:p>
            <a:pPr defTabSz="448055">
              <a:defRPr sz="1764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				with highly electronegative atoms or compounds</a:t>
            </a:r>
          </a:p>
        </p:txBody>
      </p:sp>
      <p:pic>
        <p:nvPicPr>
          <p:cNvPr id="152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8017" y="2203991"/>
            <a:ext cx="5334001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1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3) Nano Batteries: Chemistry class meets reality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"A Hands-on Introduction to Nanoscience: WeCanFigureThisOut.org/NANO/Nano_home.htm</a:t>
            </a:r>
          </a:p>
        </p:txBody>
      </p:sp>
      <p:sp>
        <p:nvSpPr>
          <p:cNvPr id="1524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But that is a double edged sword:</a:t>
            </a:r>
          </a:p>
        </p:txBody>
      </p:sp>
      <p:sp>
        <p:nvSpPr>
          <p:cNvPr id="1525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685800"/>
            <a:ext cx="8763000" cy="5782380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At right of the periodic table, </a:t>
            </a:r>
            <a:r>
              <a:rPr b="1"/>
              <a:t>oxygen</a:t>
            </a:r>
            <a:r>
              <a:t> is one of the </a:t>
            </a:r>
            <a:r>
              <a:rPr b="1"/>
              <a:t>most</a:t>
            </a:r>
            <a:r>
              <a:t> electronegative elements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Alkali metal reacting with oxygen (or water) maximizes energy of electron transfer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RESULT:</a:t>
            </a:r>
            <a:r>
              <a:t>	</a:t>
            </a:r>
            <a:r>
              <a:rPr b="1"/>
              <a:t>Alkali metals can burn spontaneously in contact with air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	</a:t>
            </a:r>
            <a:r>
              <a:rPr sz="1800" b="1"/>
              <a:t>Some even explode violently if dropped in water</a:t>
            </a:r>
          </a:p>
          <a:p>
            <a:pPr defTabSz="457200"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Thus Li in </a:t>
            </a:r>
            <a:r>
              <a:rPr b="1">
                <a:solidFill>
                  <a:srgbClr val="FFCC00"/>
                </a:solidFill>
              </a:rPr>
              <a:t>lithium batteries </a:t>
            </a:r>
            <a:r>
              <a:t>is generally provided as a compound, e.g.: </a:t>
            </a:r>
            <a:r>
              <a:rPr b="1">
                <a:solidFill>
                  <a:srgbClr val="FFCC00"/>
                </a:solidFill>
              </a:rPr>
              <a:t>LiCoO</a:t>
            </a:r>
            <a:r>
              <a:rPr b="1" baseline="-25000">
                <a:solidFill>
                  <a:srgbClr val="FFCC00"/>
                </a:solidFill>
              </a:rPr>
              <a:t>2</a:t>
            </a:r>
            <a:endParaRPr b="1">
              <a:solidFill>
                <a:srgbClr val="FFCC00"/>
              </a:solidFill>
            </a:endParaRP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b="1">
              <a:solidFill>
                <a:srgbClr val="FFCC00"/>
              </a:solidFill>
            </a:endParaRP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Which is used as the battery's cathode: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Ionization/decomposition:		n </a:t>
            </a:r>
            <a:r>
              <a:rPr sz="1800">
                <a:solidFill>
                  <a:srgbClr val="FECF29"/>
                </a:solidFill>
              </a:rPr>
              <a:t>Li</a:t>
            </a:r>
            <a:r>
              <a:rPr sz="1800">
                <a:solidFill>
                  <a:srgbClr val="21EB79"/>
                </a:solidFill>
              </a:rPr>
              <a:t>Co</a:t>
            </a:r>
            <a:r>
              <a:rPr sz="1800"/>
              <a:t>O</a:t>
            </a:r>
            <a:r>
              <a:rPr sz="1800" b="1" baseline="-25000"/>
              <a:t>2</a:t>
            </a:r>
            <a:r>
              <a:rPr sz="1800"/>
              <a:t> =  (n-m) </a:t>
            </a:r>
            <a:r>
              <a:rPr sz="1800">
                <a:solidFill>
                  <a:srgbClr val="FECF29"/>
                </a:solidFill>
              </a:rPr>
              <a:t>Li</a:t>
            </a:r>
            <a:r>
              <a:rPr sz="1800"/>
              <a:t> + n </a:t>
            </a:r>
            <a:r>
              <a:rPr sz="1800">
                <a:solidFill>
                  <a:srgbClr val="21EB79"/>
                </a:solidFill>
              </a:rPr>
              <a:t>Co</a:t>
            </a:r>
            <a:r>
              <a:rPr sz="1800"/>
              <a:t>O</a:t>
            </a:r>
            <a:r>
              <a:rPr sz="1800" b="1" baseline="-25000"/>
              <a:t>2</a:t>
            </a:r>
            <a:r>
              <a:rPr sz="1800"/>
              <a:t> + m </a:t>
            </a:r>
            <a:r>
              <a:rPr sz="1800">
                <a:solidFill>
                  <a:srgbClr val="FECF29"/>
                </a:solidFill>
              </a:rPr>
              <a:t>Li</a:t>
            </a:r>
            <a:r>
              <a:rPr sz="1800" b="1" baseline="30000"/>
              <a:t>+</a:t>
            </a:r>
            <a:r>
              <a:rPr sz="1800"/>
              <a:t> + m e</a:t>
            </a:r>
            <a:r>
              <a:rPr sz="1800" b="1" baseline="30000"/>
              <a:t>-</a:t>
            </a:r>
          </a:p>
          <a:p>
            <a:pPr defTabSz="457200"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For the anode, carbon or silicon are the first choices (for reasons I'll soon explain):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Ionization/decomposition:		</a:t>
            </a:r>
            <a:r>
              <a:rPr sz="1800">
                <a:solidFill>
                  <a:srgbClr val="FECF29"/>
                </a:solidFill>
              </a:rPr>
              <a:t>Li</a:t>
            </a:r>
            <a:r>
              <a:rPr sz="1800" b="1" baseline="-25000"/>
              <a:t>m</a:t>
            </a:r>
            <a:r>
              <a:rPr sz="1800">
                <a:solidFill>
                  <a:srgbClr val="A3A3A3"/>
                </a:solidFill>
              </a:rPr>
              <a:t>C</a:t>
            </a:r>
            <a:r>
              <a:rPr sz="1800" b="1" baseline="-25000"/>
              <a:t>6</a:t>
            </a:r>
            <a:r>
              <a:rPr sz="1800"/>
              <a:t> (solid) = 6 </a:t>
            </a:r>
            <a:r>
              <a:rPr sz="1800">
                <a:solidFill>
                  <a:srgbClr val="A4A4A4"/>
                </a:solidFill>
              </a:rPr>
              <a:t>C </a:t>
            </a:r>
            <a:r>
              <a:rPr sz="1800"/>
              <a:t>(solid) + m </a:t>
            </a:r>
            <a:r>
              <a:rPr sz="1800">
                <a:solidFill>
                  <a:srgbClr val="FECF29"/>
                </a:solidFill>
              </a:rPr>
              <a:t>Li</a:t>
            </a:r>
            <a:r>
              <a:rPr sz="1800" b="1" baseline="30000"/>
              <a:t>+</a:t>
            </a:r>
            <a:r>
              <a:rPr sz="1800"/>
              <a:t> + m e</a:t>
            </a:r>
            <a:r>
              <a:rPr sz="1800" b="1" baseline="30000"/>
              <a:t>-</a:t>
            </a:r>
            <a:r>
              <a:rPr sz="1800"/>
              <a:t>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Yielding Li ion battery structure and behavior:</a:t>
            </a:r>
          </a:p>
        </p:txBody>
      </p:sp>
      <p:sp>
        <p:nvSpPr>
          <p:cNvPr id="1528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763000" cy="5240297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During CHARGING, </a:t>
            </a:r>
            <a:r>
              <a:rPr b="1">
                <a:solidFill>
                  <a:srgbClr val="FECF29"/>
                </a:solidFill>
              </a:rPr>
              <a:t>Li</a:t>
            </a:r>
            <a:r>
              <a:t> is actually transferred from </a:t>
            </a:r>
            <a:r>
              <a:rPr b="1">
                <a:solidFill>
                  <a:srgbClr val="FFCC00"/>
                </a:solidFill>
              </a:rPr>
              <a:t>inside</a:t>
            </a:r>
            <a:r>
              <a:t> cathode to</a:t>
            </a:r>
            <a:r>
              <a:rPr>
                <a:solidFill>
                  <a:srgbClr val="FFCC00"/>
                </a:solidFill>
              </a:rPr>
              <a:t> </a:t>
            </a:r>
            <a:r>
              <a:rPr b="1">
                <a:solidFill>
                  <a:srgbClr val="FFCC00"/>
                </a:solidFill>
              </a:rPr>
              <a:t>inside</a:t>
            </a:r>
            <a:r>
              <a:rPr>
                <a:solidFill>
                  <a:srgbClr val="FFCC00"/>
                </a:solidFill>
              </a:rPr>
              <a:t> </a:t>
            </a:r>
            <a:r>
              <a:t>anode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sz="1600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DISCHARGE reverses this: Li transferred from </a:t>
            </a:r>
            <a:r>
              <a:rPr b="1">
                <a:solidFill>
                  <a:srgbClr val="FFCC00"/>
                </a:solidFill>
              </a:rPr>
              <a:t>inside</a:t>
            </a:r>
            <a:r>
              <a:t> the anode to </a:t>
            </a:r>
            <a:r>
              <a:rPr b="1">
                <a:solidFill>
                  <a:srgbClr val="FFCC00"/>
                </a:solidFill>
              </a:rPr>
              <a:t>inside</a:t>
            </a:r>
            <a:r>
              <a:t> cathode:</a:t>
            </a:r>
          </a:p>
        </p:txBody>
      </p:sp>
      <p:sp>
        <p:nvSpPr>
          <p:cNvPr id="1529" name="Straight Connector 131"/>
          <p:cNvSpPr/>
          <p:nvPr/>
        </p:nvSpPr>
        <p:spPr>
          <a:xfrm flipH="1">
            <a:off x="2786848" y="4431555"/>
            <a:ext cx="3302495" cy="6935"/>
          </a:xfrm>
          <a:prstGeom prst="line">
            <a:avLst/>
          </a:prstGeom>
          <a:solidFill>
            <a:schemeClr val="accent1"/>
          </a:solidFill>
          <a:ln w="38100">
            <a:solidFill>
              <a:srgbClr val="6D6D6D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532" name="Group 187"/>
          <p:cNvGrpSpPr/>
          <p:nvPr/>
        </p:nvGrpSpPr>
        <p:grpSpPr>
          <a:xfrm>
            <a:off x="4199580" y="4267199"/>
            <a:ext cx="275209" cy="332742"/>
            <a:chOff x="0" y="0"/>
            <a:chExt cx="275208" cy="332740"/>
          </a:xfrm>
        </p:grpSpPr>
        <p:sp>
          <p:nvSpPr>
            <p:cNvPr id="1530" name="Oval 249"/>
            <p:cNvSpPr/>
            <p:nvPr/>
          </p:nvSpPr>
          <p:spPr>
            <a:xfrm flipH="1">
              <a:off x="64974" y="115093"/>
              <a:ext cx="137605" cy="121865"/>
            </a:xfrm>
            <a:prstGeom prst="ellipse">
              <a:avLst/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31" name="TextBox 250"/>
            <p:cNvSpPr txBox="1"/>
            <p:nvPr/>
          </p:nvSpPr>
          <p:spPr>
            <a:xfrm>
              <a:off x="0" y="0"/>
              <a:ext cx="27520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solidFill>
                    <a:srgbClr val="0000FF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533" name="TextBox 134"/>
          <p:cNvSpPr txBox="1"/>
          <p:nvPr/>
        </p:nvSpPr>
        <p:spPr>
          <a:xfrm>
            <a:off x="609600" y="5328615"/>
            <a:ext cx="141302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400" b="0">
                <a:solidFill>
                  <a:srgbClr val="FF9933"/>
                </a:solidFill>
              </a:defRPr>
            </a:pPr>
            <a:r>
              <a:t>Anode:</a:t>
            </a:r>
            <a:endParaRPr>
              <a:solidFill>
                <a:srgbClr val="CC3300"/>
              </a:solidFill>
            </a:endParaRPr>
          </a:p>
          <a:p>
            <a:pPr>
              <a:spcBef>
                <a:spcPts val="800"/>
              </a:spcBef>
              <a:defRPr sz="1400" b="0">
                <a:solidFill>
                  <a:srgbClr val="FF9933"/>
                </a:solidFill>
              </a:defRPr>
            </a:pPr>
            <a:r>
              <a:t>Li desorbing</a:t>
            </a:r>
            <a:endParaRPr>
              <a:solidFill>
                <a:srgbClr val="CC3300"/>
              </a:solidFill>
            </a:endParaRPr>
          </a:p>
          <a:p>
            <a:pPr>
              <a:spcBef>
                <a:spcPts val="800"/>
              </a:spcBef>
              <a:defRPr sz="1400" b="0">
                <a:solidFill>
                  <a:srgbClr val="FF9933"/>
                </a:solidFill>
              </a:defRPr>
            </a:pPr>
            <a:r>
              <a:t>and ionizing</a:t>
            </a:r>
          </a:p>
        </p:txBody>
      </p:sp>
      <p:sp>
        <p:nvSpPr>
          <p:cNvPr id="1534" name="Rectangle 137"/>
          <p:cNvSpPr/>
          <p:nvPr/>
        </p:nvSpPr>
        <p:spPr>
          <a:xfrm flipH="1">
            <a:off x="2168346" y="4847113"/>
            <a:ext cx="4609015" cy="1689837"/>
          </a:xfrm>
          <a:prstGeom prst="rect">
            <a:avLst/>
          </a:prstGeom>
          <a:solidFill>
            <a:srgbClr val="6B9DC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35" name="Straight Connector 139"/>
          <p:cNvSpPr/>
          <p:nvPr/>
        </p:nvSpPr>
        <p:spPr>
          <a:xfrm>
            <a:off x="6776643" y="4847112"/>
            <a:ext cx="718" cy="1690473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6" name="Straight Connector 142"/>
          <p:cNvSpPr/>
          <p:nvPr/>
        </p:nvSpPr>
        <p:spPr>
          <a:xfrm>
            <a:off x="2166199" y="4847115"/>
            <a:ext cx="1432" cy="1706086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7" name="Straight Connector 143"/>
          <p:cNvSpPr/>
          <p:nvPr/>
        </p:nvSpPr>
        <p:spPr>
          <a:xfrm flipV="1">
            <a:off x="4574980" y="6536949"/>
            <a:ext cx="2201663" cy="127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8" name="Straight Connector 145"/>
          <p:cNvSpPr/>
          <p:nvPr/>
        </p:nvSpPr>
        <p:spPr>
          <a:xfrm flipV="1">
            <a:off x="2167628" y="6536949"/>
            <a:ext cx="2407350" cy="1625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9" name="Straight Connector 212"/>
          <p:cNvSpPr/>
          <p:nvPr/>
        </p:nvSpPr>
        <p:spPr>
          <a:xfrm>
            <a:off x="6088623" y="4420591"/>
            <a:ext cx="1435" cy="670249"/>
          </a:xfrm>
          <a:prstGeom prst="line">
            <a:avLst/>
          </a:prstGeom>
          <a:solidFill>
            <a:schemeClr val="accent1"/>
          </a:solidFill>
          <a:ln w="38100">
            <a:solidFill>
              <a:srgbClr val="6D6D6D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0" name="Straight Connector 213"/>
          <p:cNvSpPr/>
          <p:nvPr/>
        </p:nvSpPr>
        <p:spPr>
          <a:xfrm>
            <a:off x="2786847" y="4420591"/>
            <a:ext cx="718" cy="792113"/>
          </a:xfrm>
          <a:prstGeom prst="line">
            <a:avLst/>
          </a:prstGeom>
          <a:solidFill>
            <a:schemeClr val="accent1"/>
          </a:solidFill>
          <a:ln w="38100">
            <a:solidFill>
              <a:srgbClr val="6D6D6D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1" name="Right Arrow 217"/>
          <p:cNvSpPr/>
          <p:nvPr/>
        </p:nvSpPr>
        <p:spPr>
          <a:xfrm>
            <a:off x="5054207" y="5456430"/>
            <a:ext cx="278314" cy="1049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42" name="Right Arrow 218"/>
          <p:cNvSpPr/>
          <p:nvPr/>
        </p:nvSpPr>
        <p:spPr>
          <a:xfrm>
            <a:off x="4231688" y="4542454"/>
            <a:ext cx="275209" cy="1218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43" name="TextBox 223"/>
          <p:cNvSpPr txBox="1"/>
          <p:nvPr/>
        </p:nvSpPr>
        <p:spPr>
          <a:xfrm>
            <a:off x="6914966" y="5403043"/>
            <a:ext cx="1314635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400" b="0">
                <a:solidFill>
                  <a:srgbClr val="20D46F"/>
                </a:solidFill>
              </a:defRPr>
            </a:pPr>
            <a:r>
              <a:t>Cathode:</a:t>
            </a:r>
            <a:endParaRPr>
              <a:solidFill>
                <a:srgbClr val="CC3300"/>
              </a:solidFill>
            </a:endParaRPr>
          </a:p>
          <a:p>
            <a:pPr>
              <a:spcBef>
                <a:spcPts val="800"/>
              </a:spcBef>
              <a:defRPr sz="1400" b="0">
                <a:solidFill>
                  <a:srgbClr val="20D46F"/>
                </a:solidFill>
              </a:defRPr>
            </a:pPr>
            <a:r>
              <a:t>Li absorbing and deionizing</a:t>
            </a:r>
          </a:p>
        </p:txBody>
      </p:sp>
      <p:grpSp>
        <p:nvGrpSpPr>
          <p:cNvPr id="1546" name="Group 96"/>
          <p:cNvGrpSpPr/>
          <p:nvPr/>
        </p:nvGrpSpPr>
        <p:grpSpPr>
          <a:xfrm>
            <a:off x="4717248" y="5343902"/>
            <a:ext cx="412813" cy="269241"/>
            <a:chOff x="0" y="0"/>
            <a:chExt cx="412812" cy="269240"/>
          </a:xfrm>
        </p:grpSpPr>
        <p:sp>
          <p:nvSpPr>
            <p:cNvPr id="1544" name="Oval 89"/>
            <p:cNvSpPr/>
            <p:nvPr/>
          </p:nvSpPr>
          <p:spPr>
            <a:xfrm flipH="1">
              <a:off x="96962" y="68521"/>
              <a:ext cx="206407" cy="182795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45" name="TextBox 225"/>
            <p:cNvSpPr txBox="1"/>
            <p:nvPr/>
          </p:nvSpPr>
          <p:spPr>
            <a:xfrm>
              <a:off x="0" y="0"/>
              <a:ext cx="412813" cy="269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+</a:t>
              </a:r>
            </a:p>
          </p:txBody>
        </p:sp>
      </p:grpSp>
      <p:sp>
        <p:nvSpPr>
          <p:cNvPr id="1547" name="Oval 101"/>
          <p:cNvSpPr/>
          <p:nvPr/>
        </p:nvSpPr>
        <p:spPr>
          <a:xfrm flipH="1">
            <a:off x="3162148" y="5119658"/>
            <a:ext cx="344730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48" name="Oval 103"/>
          <p:cNvSpPr/>
          <p:nvPr/>
        </p:nvSpPr>
        <p:spPr>
          <a:xfrm flipH="1">
            <a:off x="2611733" y="5119658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49" name="Oval 104"/>
          <p:cNvSpPr/>
          <p:nvPr/>
        </p:nvSpPr>
        <p:spPr>
          <a:xfrm flipH="1">
            <a:off x="3162148" y="5596956"/>
            <a:ext cx="344730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50" name="Oval 106"/>
          <p:cNvSpPr/>
          <p:nvPr/>
        </p:nvSpPr>
        <p:spPr>
          <a:xfrm flipH="1">
            <a:off x="2611733" y="5596956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51" name="Oval 108"/>
          <p:cNvSpPr/>
          <p:nvPr/>
        </p:nvSpPr>
        <p:spPr>
          <a:xfrm flipH="1">
            <a:off x="2887658" y="5363385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52" name="Oval 109"/>
          <p:cNvSpPr/>
          <p:nvPr/>
        </p:nvSpPr>
        <p:spPr>
          <a:xfrm flipH="1">
            <a:off x="3162148" y="6080350"/>
            <a:ext cx="344730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53" name="Oval 110"/>
          <p:cNvSpPr/>
          <p:nvPr/>
        </p:nvSpPr>
        <p:spPr>
          <a:xfrm flipH="1">
            <a:off x="2667591" y="5891076"/>
            <a:ext cx="206407" cy="182797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54" name="Oval 111"/>
          <p:cNvSpPr/>
          <p:nvPr/>
        </p:nvSpPr>
        <p:spPr>
          <a:xfrm flipH="1">
            <a:off x="2611733" y="6080350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55" name="Oval 113"/>
          <p:cNvSpPr/>
          <p:nvPr/>
        </p:nvSpPr>
        <p:spPr>
          <a:xfrm flipH="1">
            <a:off x="2887658" y="5846779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grpSp>
        <p:nvGrpSpPr>
          <p:cNvPr id="1558" name="Group 119"/>
          <p:cNvGrpSpPr/>
          <p:nvPr/>
        </p:nvGrpSpPr>
        <p:grpSpPr>
          <a:xfrm>
            <a:off x="3795300" y="5356092"/>
            <a:ext cx="412813" cy="269241"/>
            <a:chOff x="0" y="0"/>
            <a:chExt cx="412812" cy="269240"/>
          </a:xfrm>
        </p:grpSpPr>
        <p:sp>
          <p:nvSpPr>
            <p:cNvPr id="1556" name="Oval 120"/>
            <p:cNvSpPr/>
            <p:nvPr/>
          </p:nvSpPr>
          <p:spPr>
            <a:xfrm flipH="1">
              <a:off x="92376" y="56325"/>
              <a:ext cx="206407" cy="182795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57" name="TextBox 121"/>
            <p:cNvSpPr txBox="1"/>
            <p:nvPr/>
          </p:nvSpPr>
          <p:spPr>
            <a:xfrm>
              <a:off x="0" y="0"/>
              <a:ext cx="412813" cy="269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+</a:t>
              </a:r>
            </a:p>
          </p:txBody>
        </p:sp>
      </p:grpSp>
      <p:sp>
        <p:nvSpPr>
          <p:cNvPr id="1559" name="Right Arrow 122"/>
          <p:cNvSpPr/>
          <p:nvPr/>
        </p:nvSpPr>
        <p:spPr>
          <a:xfrm>
            <a:off x="3474866" y="5461844"/>
            <a:ext cx="344011" cy="839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grpSp>
        <p:nvGrpSpPr>
          <p:cNvPr id="1562" name="Group 187"/>
          <p:cNvGrpSpPr/>
          <p:nvPr/>
        </p:nvGrpSpPr>
        <p:grpSpPr>
          <a:xfrm>
            <a:off x="2649243" y="5075559"/>
            <a:ext cx="275209" cy="332741"/>
            <a:chOff x="0" y="0"/>
            <a:chExt cx="275208" cy="332740"/>
          </a:xfrm>
        </p:grpSpPr>
        <p:sp>
          <p:nvSpPr>
            <p:cNvPr id="1560" name="Oval 231"/>
            <p:cNvSpPr/>
            <p:nvPr/>
          </p:nvSpPr>
          <p:spPr>
            <a:xfrm flipH="1">
              <a:off x="77975" y="117507"/>
              <a:ext cx="137605" cy="121865"/>
            </a:xfrm>
            <a:prstGeom prst="ellipse">
              <a:avLst/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61" name="TextBox 232"/>
            <p:cNvSpPr txBox="1"/>
            <p:nvPr/>
          </p:nvSpPr>
          <p:spPr>
            <a:xfrm>
              <a:off x="0" y="0"/>
              <a:ext cx="27520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solidFill>
                    <a:srgbClr val="0000FF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563" name="Oval 132"/>
          <p:cNvSpPr/>
          <p:nvPr/>
        </p:nvSpPr>
        <p:spPr>
          <a:xfrm flipH="1">
            <a:off x="2312877" y="5368418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64" name="Oval 133"/>
          <p:cNvSpPr/>
          <p:nvPr/>
        </p:nvSpPr>
        <p:spPr>
          <a:xfrm flipH="1">
            <a:off x="2312877" y="5851812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65" name="Bent Arrow 216"/>
          <p:cNvSpPr/>
          <p:nvPr/>
        </p:nvSpPr>
        <p:spPr>
          <a:xfrm rot="5400000" flipH="1" flipV="1">
            <a:off x="2864073" y="5250577"/>
            <a:ext cx="189561" cy="344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725"/>
                </a:lnTo>
                <a:cubicBezTo>
                  <a:pt x="0" y="2849"/>
                  <a:pt x="4231" y="518"/>
                  <a:pt x="9450" y="518"/>
                </a:cubicBezTo>
                <a:lnTo>
                  <a:pt x="16200" y="518"/>
                </a:lnTo>
                <a:lnTo>
                  <a:pt x="16200" y="0"/>
                </a:lnTo>
                <a:lnTo>
                  <a:pt x="21600" y="1785"/>
                </a:lnTo>
                <a:lnTo>
                  <a:pt x="16200" y="3571"/>
                </a:lnTo>
                <a:lnTo>
                  <a:pt x="16200" y="3053"/>
                </a:lnTo>
                <a:lnTo>
                  <a:pt x="9450" y="3053"/>
                </a:lnTo>
                <a:cubicBezTo>
                  <a:pt x="6771" y="3053"/>
                  <a:pt x="4600" y="4249"/>
                  <a:pt x="4600" y="5725"/>
                </a:cubicBezTo>
                <a:lnTo>
                  <a:pt x="4600" y="21600"/>
                </a:lnTo>
                <a:close/>
              </a:path>
            </a:pathLst>
          </a:cu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66" name="Right Arrow 71"/>
          <p:cNvSpPr/>
          <p:nvPr/>
        </p:nvSpPr>
        <p:spPr>
          <a:xfrm>
            <a:off x="4575697" y="5868351"/>
            <a:ext cx="278314" cy="1049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67" name="Oval 73"/>
          <p:cNvSpPr/>
          <p:nvPr/>
        </p:nvSpPr>
        <p:spPr>
          <a:xfrm flipH="1">
            <a:off x="4263795" y="5822987"/>
            <a:ext cx="206407" cy="182797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68" name="TextBox 72"/>
          <p:cNvSpPr txBox="1"/>
          <p:nvPr/>
        </p:nvSpPr>
        <p:spPr>
          <a:xfrm>
            <a:off x="4176993" y="5764091"/>
            <a:ext cx="41281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+</a:t>
            </a:r>
          </a:p>
        </p:txBody>
      </p:sp>
      <p:sp>
        <p:nvSpPr>
          <p:cNvPr id="1569" name="Oval 69"/>
          <p:cNvSpPr/>
          <p:nvPr/>
        </p:nvSpPr>
        <p:spPr>
          <a:xfrm flipH="1">
            <a:off x="2951971" y="5660504"/>
            <a:ext cx="206407" cy="182797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70" name="Straight Connector 75"/>
          <p:cNvSpPr/>
          <p:nvPr/>
        </p:nvSpPr>
        <p:spPr>
          <a:xfrm flipH="1">
            <a:off x="2786849" y="1307354"/>
            <a:ext cx="3302494" cy="6935"/>
          </a:xfrm>
          <a:prstGeom prst="line">
            <a:avLst/>
          </a:prstGeom>
          <a:solidFill>
            <a:schemeClr val="accent1"/>
          </a:solidFill>
          <a:ln w="38100">
            <a:solidFill>
              <a:srgbClr val="6D6D6D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573" name="Group 187"/>
          <p:cNvGrpSpPr/>
          <p:nvPr/>
        </p:nvGrpSpPr>
        <p:grpSpPr>
          <a:xfrm>
            <a:off x="4199582" y="1142999"/>
            <a:ext cx="275209" cy="332741"/>
            <a:chOff x="0" y="0"/>
            <a:chExt cx="275208" cy="332740"/>
          </a:xfrm>
        </p:grpSpPr>
        <p:sp>
          <p:nvSpPr>
            <p:cNvPr id="1571" name="Oval 175"/>
            <p:cNvSpPr/>
            <p:nvPr/>
          </p:nvSpPr>
          <p:spPr>
            <a:xfrm flipH="1">
              <a:off x="64974" y="115093"/>
              <a:ext cx="137605" cy="121865"/>
            </a:xfrm>
            <a:prstGeom prst="ellipse">
              <a:avLst/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72" name="TextBox 176"/>
            <p:cNvSpPr txBox="1"/>
            <p:nvPr/>
          </p:nvSpPr>
          <p:spPr>
            <a:xfrm>
              <a:off x="0" y="0"/>
              <a:ext cx="27520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solidFill>
                    <a:srgbClr val="0000FF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574" name="TextBox 77"/>
          <p:cNvSpPr txBox="1"/>
          <p:nvPr/>
        </p:nvSpPr>
        <p:spPr>
          <a:xfrm>
            <a:off x="381000" y="2204415"/>
            <a:ext cx="171783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400" b="0">
                <a:solidFill>
                  <a:srgbClr val="FF9933"/>
                </a:solidFill>
              </a:defRPr>
            </a:pPr>
            <a:r>
              <a:t>Anode:</a:t>
            </a:r>
            <a:endParaRPr>
              <a:solidFill>
                <a:srgbClr val="CC3300"/>
              </a:solidFill>
            </a:endParaRPr>
          </a:p>
          <a:p>
            <a:pPr>
              <a:spcBef>
                <a:spcPts val="800"/>
              </a:spcBef>
              <a:defRPr sz="1400" b="0">
                <a:solidFill>
                  <a:srgbClr val="FF9933"/>
                </a:solidFill>
              </a:defRPr>
            </a:pPr>
            <a:r>
              <a:t> Li absorbing</a:t>
            </a:r>
            <a:endParaRPr>
              <a:solidFill>
                <a:srgbClr val="CC3300"/>
              </a:solidFill>
            </a:endParaRPr>
          </a:p>
          <a:p>
            <a:pPr>
              <a:spcBef>
                <a:spcPts val="800"/>
              </a:spcBef>
              <a:defRPr sz="1400" b="0">
                <a:solidFill>
                  <a:srgbClr val="FF9933"/>
                </a:solidFill>
              </a:defRPr>
            </a:pPr>
            <a:r>
              <a:t>and deionizing</a:t>
            </a:r>
          </a:p>
        </p:txBody>
      </p:sp>
      <p:sp>
        <p:nvSpPr>
          <p:cNvPr id="1575" name="Rectangle 78"/>
          <p:cNvSpPr/>
          <p:nvPr/>
        </p:nvSpPr>
        <p:spPr>
          <a:xfrm flipH="1">
            <a:off x="2174697" y="1722912"/>
            <a:ext cx="4609015" cy="1689837"/>
          </a:xfrm>
          <a:prstGeom prst="rect">
            <a:avLst/>
          </a:prstGeom>
          <a:solidFill>
            <a:srgbClr val="6B9DC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76" name="Straight Connector 83"/>
          <p:cNvSpPr/>
          <p:nvPr/>
        </p:nvSpPr>
        <p:spPr>
          <a:xfrm>
            <a:off x="6776643" y="1722911"/>
            <a:ext cx="718" cy="1690473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7" name="Straight Connector 84"/>
          <p:cNvSpPr/>
          <p:nvPr/>
        </p:nvSpPr>
        <p:spPr>
          <a:xfrm>
            <a:off x="2166200" y="1722914"/>
            <a:ext cx="1432" cy="1706086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8" name="Straight Connector 85"/>
          <p:cNvSpPr/>
          <p:nvPr/>
        </p:nvSpPr>
        <p:spPr>
          <a:xfrm flipV="1">
            <a:off x="4574981" y="3412749"/>
            <a:ext cx="2201663" cy="127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9" name="Straight Connector 86"/>
          <p:cNvSpPr/>
          <p:nvPr/>
        </p:nvSpPr>
        <p:spPr>
          <a:xfrm flipV="1">
            <a:off x="2167630" y="3412749"/>
            <a:ext cx="2407349" cy="1625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0" name="Straight Connector 97"/>
          <p:cNvSpPr/>
          <p:nvPr/>
        </p:nvSpPr>
        <p:spPr>
          <a:xfrm>
            <a:off x="6088625" y="1296390"/>
            <a:ext cx="1435" cy="670249"/>
          </a:xfrm>
          <a:prstGeom prst="line">
            <a:avLst/>
          </a:prstGeom>
          <a:solidFill>
            <a:schemeClr val="accent1"/>
          </a:solidFill>
          <a:ln w="38100">
            <a:solidFill>
              <a:srgbClr val="6D6D6D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1" name="Straight Connector 98"/>
          <p:cNvSpPr/>
          <p:nvPr/>
        </p:nvSpPr>
        <p:spPr>
          <a:xfrm>
            <a:off x="2786848" y="1296390"/>
            <a:ext cx="718" cy="792113"/>
          </a:xfrm>
          <a:prstGeom prst="line">
            <a:avLst/>
          </a:prstGeom>
          <a:solidFill>
            <a:schemeClr val="accent1"/>
          </a:solidFill>
          <a:ln w="38100">
            <a:solidFill>
              <a:srgbClr val="6D6D6D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2" name="Right Arrow 99"/>
          <p:cNvSpPr/>
          <p:nvPr/>
        </p:nvSpPr>
        <p:spPr>
          <a:xfrm rot="10800000">
            <a:off x="5054208" y="2332228"/>
            <a:ext cx="278314" cy="1049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83" name="Right Arrow 100"/>
          <p:cNvSpPr/>
          <p:nvPr/>
        </p:nvSpPr>
        <p:spPr>
          <a:xfrm rot="10800000">
            <a:off x="4231688" y="1418254"/>
            <a:ext cx="275209" cy="1218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84" name="TextBox 102"/>
          <p:cNvSpPr txBox="1"/>
          <p:nvPr/>
        </p:nvSpPr>
        <p:spPr>
          <a:xfrm>
            <a:off x="6914963" y="2278841"/>
            <a:ext cx="1390838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400" b="0">
                <a:solidFill>
                  <a:srgbClr val="20D46F"/>
                </a:solidFill>
              </a:defRPr>
            </a:pPr>
            <a:r>
              <a:t>Cathode:</a:t>
            </a:r>
            <a:endParaRPr>
              <a:solidFill>
                <a:srgbClr val="CC3300"/>
              </a:solidFill>
            </a:endParaRPr>
          </a:p>
          <a:p>
            <a:pPr>
              <a:spcBef>
                <a:spcPts val="800"/>
              </a:spcBef>
              <a:defRPr sz="1400" b="0">
                <a:solidFill>
                  <a:srgbClr val="20D46F"/>
                </a:solidFill>
              </a:defRPr>
            </a:pPr>
            <a:r>
              <a:t>Li dissolving and ionizing </a:t>
            </a:r>
          </a:p>
        </p:txBody>
      </p:sp>
      <p:grpSp>
        <p:nvGrpSpPr>
          <p:cNvPr id="1587" name="Group 96"/>
          <p:cNvGrpSpPr/>
          <p:nvPr/>
        </p:nvGrpSpPr>
        <p:grpSpPr>
          <a:xfrm>
            <a:off x="4707089" y="2229860"/>
            <a:ext cx="412813" cy="269241"/>
            <a:chOff x="0" y="0"/>
            <a:chExt cx="412812" cy="269240"/>
          </a:xfrm>
        </p:grpSpPr>
        <p:sp>
          <p:nvSpPr>
            <p:cNvPr id="1585" name="Oval 173"/>
            <p:cNvSpPr/>
            <p:nvPr/>
          </p:nvSpPr>
          <p:spPr>
            <a:xfrm flipH="1">
              <a:off x="107121" y="58360"/>
              <a:ext cx="206407" cy="182795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86" name="TextBox 174"/>
            <p:cNvSpPr txBox="1"/>
            <p:nvPr/>
          </p:nvSpPr>
          <p:spPr>
            <a:xfrm>
              <a:off x="0" y="0"/>
              <a:ext cx="412813" cy="269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+</a:t>
              </a:r>
            </a:p>
          </p:txBody>
        </p:sp>
      </p:grpSp>
      <p:sp>
        <p:nvSpPr>
          <p:cNvPr id="1588" name="Oval 138"/>
          <p:cNvSpPr/>
          <p:nvPr/>
        </p:nvSpPr>
        <p:spPr>
          <a:xfrm flipH="1">
            <a:off x="3162149" y="1995457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89" name="Oval 140"/>
          <p:cNvSpPr/>
          <p:nvPr/>
        </p:nvSpPr>
        <p:spPr>
          <a:xfrm flipH="1">
            <a:off x="2611734" y="1995457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90" name="Oval 141"/>
          <p:cNvSpPr/>
          <p:nvPr/>
        </p:nvSpPr>
        <p:spPr>
          <a:xfrm flipH="1">
            <a:off x="3162149" y="2472756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91" name="Oval 144"/>
          <p:cNvSpPr/>
          <p:nvPr/>
        </p:nvSpPr>
        <p:spPr>
          <a:xfrm flipH="1">
            <a:off x="2611734" y="2472756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92" name="Oval 146"/>
          <p:cNvSpPr/>
          <p:nvPr/>
        </p:nvSpPr>
        <p:spPr>
          <a:xfrm flipH="1">
            <a:off x="2887659" y="2239184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93" name="Oval 147"/>
          <p:cNvSpPr/>
          <p:nvPr/>
        </p:nvSpPr>
        <p:spPr>
          <a:xfrm flipH="1">
            <a:off x="3162149" y="2956149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94" name="Oval 148"/>
          <p:cNvSpPr/>
          <p:nvPr/>
        </p:nvSpPr>
        <p:spPr>
          <a:xfrm flipH="1">
            <a:off x="2667592" y="2766874"/>
            <a:ext cx="206407" cy="182797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95" name="Oval 149"/>
          <p:cNvSpPr/>
          <p:nvPr/>
        </p:nvSpPr>
        <p:spPr>
          <a:xfrm flipH="1">
            <a:off x="2611734" y="2956149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596" name="Oval 150"/>
          <p:cNvSpPr/>
          <p:nvPr/>
        </p:nvSpPr>
        <p:spPr>
          <a:xfrm flipH="1">
            <a:off x="2887659" y="2722578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grpSp>
        <p:nvGrpSpPr>
          <p:cNvPr id="1599" name="Group 119"/>
          <p:cNvGrpSpPr/>
          <p:nvPr/>
        </p:nvGrpSpPr>
        <p:grpSpPr>
          <a:xfrm>
            <a:off x="3793428" y="2221732"/>
            <a:ext cx="412813" cy="269241"/>
            <a:chOff x="0" y="0"/>
            <a:chExt cx="412812" cy="269240"/>
          </a:xfrm>
        </p:grpSpPr>
        <p:sp>
          <p:nvSpPr>
            <p:cNvPr id="1597" name="Oval 168"/>
            <p:cNvSpPr/>
            <p:nvPr/>
          </p:nvSpPr>
          <p:spPr>
            <a:xfrm flipH="1">
              <a:off x="94249" y="66485"/>
              <a:ext cx="206407" cy="182795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98" name="TextBox 169"/>
            <p:cNvSpPr txBox="1"/>
            <p:nvPr/>
          </p:nvSpPr>
          <p:spPr>
            <a:xfrm>
              <a:off x="0" y="0"/>
              <a:ext cx="412813" cy="269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+</a:t>
              </a:r>
            </a:p>
          </p:txBody>
        </p:sp>
      </p:grpSp>
      <p:sp>
        <p:nvSpPr>
          <p:cNvPr id="1600" name="Right Arrow 153"/>
          <p:cNvSpPr/>
          <p:nvPr/>
        </p:nvSpPr>
        <p:spPr>
          <a:xfrm rot="10800000">
            <a:off x="3474868" y="2337643"/>
            <a:ext cx="344011" cy="839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grpSp>
        <p:nvGrpSpPr>
          <p:cNvPr id="1603" name="Group 187"/>
          <p:cNvGrpSpPr/>
          <p:nvPr/>
        </p:nvGrpSpPr>
        <p:grpSpPr>
          <a:xfrm>
            <a:off x="2649245" y="1951358"/>
            <a:ext cx="275209" cy="332741"/>
            <a:chOff x="0" y="0"/>
            <a:chExt cx="275208" cy="332740"/>
          </a:xfrm>
        </p:grpSpPr>
        <p:sp>
          <p:nvSpPr>
            <p:cNvPr id="1601" name="Oval 166"/>
            <p:cNvSpPr/>
            <p:nvPr/>
          </p:nvSpPr>
          <p:spPr>
            <a:xfrm flipH="1">
              <a:off x="77975" y="117507"/>
              <a:ext cx="137605" cy="121865"/>
            </a:xfrm>
            <a:prstGeom prst="ellipse">
              <a:avLst/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02" name="TextBox 167"/>
            <p:cNvSpPr txBox="1"/>
            <p:nvPr/>
          </p:nvSpPr>
          <p:spPr>
            <a:xfrm>
              <a:off x="0" y="0"/>
              <a:ext cx="275209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solidFill>
                    <a:srgbClr val="0000FF"/>
                  </a:solidFill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604" name="Oval 160"/>
          <p:cNvSpPr/>
          <p:nvPr/>
        </p:nvSpPr>
        <p:spPr>
          <a:xfrm flipH="1">
            <a:off x="2312878" y="2244218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605" name="Oval 161"/>
          <p:cNvSpPr/>
          <p:nvPr/>
        </p:nvSpPr>
        <p:spPr>
          <a:xfrm flipH="1">
            <a:off x="2312878" y="2727611"/>
            <a:ext cx="344729" cy="288409"/>
          </a:xfrm>
          <a:prstGeom prst="ellipse">
            <a:avLst/>
          </a:prstGeom>
          <a:solidFill>
            <a:srgbClr val="969696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606" name="Bent Arrow 162"/>
          <p:cNvSpPr/>
          <p:nvPr/>
        </p:nvSpPr>
        <p:spPr>
          <a:xfrm rot="10800000" flipH="1">
            <a:off x="2763520" y="2209799"/>
            <a:ext cx="304801" cy="224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0390"/>
                </a:lnTo>
                <a:cubicBezTo>
                  <a:pt x="0" y="5171"/>
                  <a:pt x="3119" y="940"/>
                  <a:pt x="6967" y="940"/>
                </a:cubicBezTo>
                <a:lnTo>
                  <a:pt x="17619" y="940"/>
                </a:lnTo>
                <a:lnTo>
                  <a:pt x="17619" y="0"/>
                </a:lnTo>
                <a:lnTo>
                  <a:pt x="21600" y="3240"/>
                </a:lnTo>
                <a:lnTo>
                  <a:pt x="17619" y="6480"/>
                </a:lnTo>
                <a:lnTo>
                  <a:pt x="17619" y="5540"/>
                </a:lnTo>
                <a:lnTo>
                  <a:pt x="6967" y="5540"/>
                </a:lnTo>
                <a:cubicBezTo>
                  <a:pt x="4992" y="5540"/>
                  <a:pt x="3391" y="7711"/>
                  <a:pt x="3391" y="10390"/>
                </a:cubicBezTo>
                <a:lnTo>
                  <a:pt x="3391" y="21600"/>
                </a:lnTo>
                <a:close/>
              </a:path>
            </a:pathLst>
          </a:cu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607" name="Right Arrow 163"/>
          <p:cNvSpPr/>
          <p:nvPr/>
        </p:nvSpPr>
        <p:spPr>
          <a:xfrm rot="10800000">
            <a:off x="4575698" y="2744150"/>
            <a:ext cx="278315" cy="1049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608" name="Oval 164"/>
          <p:cNvSpPr/>
          <p:nvPr/>
        </p:nvSpPr>
        <p:spPr>
          <a:xfrm flipH="1">
            <a:off x="4263797" y="2698787"/>
            <a:ext cx="206407" cy="182797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sp>
        <p:nvSpPr>
          <p:cNvPr id="1609" name="TextBox 165"/>
          <p:cNvSpPr txBox="1"/>
          <p:nvPr/>
        </p:nvSpPr>
        <p:spPr>
          <a:xfrm>
            <a:off x="4165600" y="2629731"/>
            <a:ext cx="41281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+</a:t>
            </a:r>
          </a:p>
        </p:txBody>
      </p:sp>
      <p:grpSp>
        <p:nvGrpSpPr>
          <p:cNvPr id="1649" name="Group 279"/>
          <p:cNvGrpSpPr/>
          <p:nvPr/>
        </p:nvGrpSpPr>
        <p:grpSpPr>
          <a:xfrm>
            <a:off x="5562600" y="1953065"/>
            <a:ext cx="1066801" cy="1240980"/>
            <a:chOff x="0" y="0"/>
            <a:chExt cx="1066800" cy="1240979"/>
          </a:xfrm>
        </p:grpSpPr>
        <p:sp>
          <p:nvSpPr>
            <p:cNvPr id="1610" name="Oval 115"/>
            <p:cNvSpPr/>
            <p:nvPr/>
          </p:nvSpPr>
          <p:spPr>
            <a:xfrm flipH="1">
              <a:off x="44449" y="778790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11" name="Oval 155"/>
            <p:cNvSpPr/>
            <p:nvPr/>
          </p:nvSpPr>
          <p:spPr>
            <a:xfrm flipH="1">
              <a:off x="444499" y="339284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621" name="Group 255"/>
            <p:cNvGrpSpPr/>
            <p:nvPr/>
          </p:nvGrpSpPr>
          <p:grpSpPr>
            <a:xfrm>
              <a:off x="-1" y="28134"/>
              <a:ext cx="1054102" cy="304801"/>
              <a:chOff x="0" y="0"/>
              <a:chExt cx="1054101" cy="304799"/>
            </a:xfrm>
          </p:grpSpPr>
          <p:sp>
            <p:nvSpPr>
              <p:cNvPr id="1612" name="Oval 105"/>
              <p:cNvSpPr/>
              <p:nvPr/>
            </p:nvSpPr>
            <p:spPr>
              <a:xfrm flipH="1">
                <a:off x="-1" y="4493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15" name="Group 178"/>
              <p:cNvGrpSpPr/>
              <p:nvPr/>
            </p:nvGrpSpPr>
            <p:grpSpPr>
              <a:xfrm>
                <a:off x="247649" y="-1"/>
                <a:ext cx="158752" cy="304801"/>
                <a:chOff x="0" y="0"/>
                <a:chExt cx="158751" cy="304799"/>
              </a:xfrm>
            </p:grpSpPr>
            <p:sp>
              <p:nvSpPr>
                <p:cNvPr id="1613" name="Oval 96"/>
                <p:cNvSpPr/>
                <p:nvPr/>
              </p:nvSpPr>
              <p:spPr>
                <a:xfrm flipH="1">
                  <a:off x="-1" y="-1"/>
                  <a:ext cx="157233" cy="140224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14" name="Oval 177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16" name="Oval 221"/>
              <p:cNvSpPr/>
              <p:nvPr/>
            </p:nvSpPr>
            <p:spPr>
              <a:xfrm flipH="1">
                <a:off x="401328" y="4493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617" name="Oval 222"/>
              <p:cNvSpPr/>
              <p:nvPr/>
            </p:nvSpPr>
            <p:spPr>
              <a:xfrm flipH="1">
                <a:off x="801378" y="3858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20" name="Group 252"/>
              <p:cNvGrpSpPr/>
              <p:nvPr/>
            </p:nvGrpSpPr>
            <p:grpSpPr>
              <a:xfrm>
                <a:off x="647698" y="-1"/>
                <a:ext cx="158752" cy="304801"/>
                <a:chOff x="0" y="0"/>
                <a:chExt cx="158751" cy="304799"/>
              </a:xfrm>
            </p:grpSpPr>
            <p:sp>
              <p:nvSpPr>
                <p:cNvPr id="1618" name="Oval 253"/>
                <p:cNvSpPr/>
                <p:nvPr/>
              </p:nvSpPr>
              <p:spPr>
                <a:xfrm flipH="1">
                  <a:off x="-1" y="-1"/>
                  <a:ext cx="157233" cy="140224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19" name="Oval 254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631" name="Group 256"/>
            <p:cNvGrpSpPr/>
            <p:nvPr/>
          </p:nvGrpSpPr>
          <p:grpSpPr>
            <a:xfrm>
              <a:off x="12699" y="491680"/>
              <a:ext cx="1054102" cy="304800"/>
              <a:chOff x="0" y="-4"/>
              <a:chExt cx="1054101" cy="304799"/>
            </a:xfrm>
          </p:grpSpPr>
          <p:sp>
            <p:nvSpPr>
              <p:cNvPr id="1622" name="Oval 257"/>
              <p:cNvSpPr/>
              <p:nvPr/>
            </p:nvSpPr>
            <p:spPr>
              <a:xfrm flipH="1">
                <a:off x="-1" y="4493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25" name="Group 178"/>
              <p:cNvGrpSpPr/>
              <p:nvPr/>
            </p:nvGrpSpPr>
            <p:grpSpPr>
              <a:xfrm>
                <a:off x="247649" y="-5"/>
                <a:ext cx="158752" cy="304800"/>
                <a:chOff x="0" y="0"/>
                <a:chExt cx="158751" cy="304799"/>
              </a:xfrm>
            </p:grpSpPr>
            <p:sp>
              <p:nvSpPr>
                <p:cNvPr id="1623" name="Oval 264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24" name="Oval 265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26" name="Oval 259"/>
              <p:cNvSpPr/>
              <p:nvPr/>
            </p:nvSpPr>
            <p:spPr>
              <a:xfrm flipH="1">
                <a:off x="401328" y="4493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627" name="Oval 260"/>
              <p:cNvSpPr/>
              <p:nvPr/>
            </p:nvSpPr>
            <p:spPr>
              <a:xfrm flipH="1">
                <a:off x="801378" y="3858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30" name="Group 252"/>
              <p:cNvGrpSpPr/>
              <p:nvPr/>
            </p:nvGrpSpPr>
            <p:grpSpPr>
              <a:xfrm>
                <a:off x="647698" y="-5"/>
                <a:ext cx="158752" cy="304800"/>
                <a:chOff x="0" y="0"/>
                <a:chExt cx="158751" cy="304799"/>
              </a:xfrm>
            </p:grpSpPr>
            <p:sp>
              <p:nvSpPr>
                <p:cNvPr id="1628" name="Oval 262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29" name="Oval 263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641" name="Group 266"/>
            <p:cNvGrpSpPr/>
            <p:nvPr/>
          </p:nvGrpSpPr>
          <p:grpSpPr>
            <a:xfrm>
              <a:off x="12699" y="936180"/>
              <a:ext cx="1054102" cy="304800"/>
              <a:chOff x="0" y="-4"/>
              <a:chExt cx="1054101" cy="304799"/>
            </a:xfrm>
          </p:grpSpPr>
          <p:sp>
            <p:nvSpPr>
              <p:cNvPr id="1632" name="Oval 267"/>
              <p:cNvSpPr/>
              <p:nvPr/>
            </p:nvSpPr>
            <p:spPr>
              <a:xfrm flipH="1">
                <a:off x="-1" y="4493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35" name="Group 178"/>
              <p:cNvGrpSpPr/>
              <p:nvPr/>
            </p:nvGrpSpPr>
            <p:grpSpPr>
              <a:xfrm>
                <a:off x="247649" y="-5"/>
                <a:ext cx="158752" cy="304800"/>
                <a:chOff x="0" y="0"/>
                <a:chExt cx="158751" cy="304799"/>
              </a:xfrm>
            </p:grpSpPr>
            <p:sp>
              <p:nvSpPr>
                <p:cNvPr id="1633" name="Oval 274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34" name="Oval 275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36" name="Oval 269"/>
              <p:cNvSpPr/>
              <p:nvPr/>
            </p:nvSpPr>
            <p:spPr>
              <a:xfrm flipH="1">
                <a:off x="401328" y="4493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637" name="Oval 270"/>
              <p:cNvSpPr/>
              <p:nvPr/>
            </p:nvSpPr>
            <p:spPr>
              <a:xfrm flipH="1">
                <a:off x="801378" y="38588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40" name="Group 252"/>
              <p:cNvGrpSpPr/>
              <p:nvPr/>
            </p:nvGrpSpPr>
            <p:grpSpPr>
              <a:xfrm>
                <a:off x="647698" y="-5"/>
                <a:ext cx="158752" cy="304800"/>
                <a:chOff x="0" y="0"/>
                <a:chExt cx="158751" cy="304799"/>
              </a:xfrm>
            </p:grpSpPr>
            <p:sp>
              <p:nvSpPr>
                <p:cNvPr id="1638" name="Oval 272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39" name="Oval 273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642" name="Oval 276"/>
            <p:cNvSpPr/>
            <p:nvPr/>
          </p:nvSpPr>
          <p:spPr>
            <a:xfrm flipH="1">
              <a:off x="834993" y="332934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43" name="Oval 277"/>
            <p:cNvSpPr/>
            <p:nvPr/>
          </p:nvSpPr>
          <p:spPr>
            <a:xfrm flipH="1">
              <a:off x="431799" y="790135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44" name="Oval 278"/>
            <p:cNvSpPr/>
            <p:nvPr/>
          </p:nvSpPr>
          <p:spPr>
            <a:xfrm flipH="1">
              <a:off x="834993" y="777435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45" name="Bent Arrow 151"/>
            <p:cNvSpPr/>
            <p:nvPr/>
          </p:nvSpPr>
          <p:spPr>
            <a:xfrm rot="5400000" flipH="1">
              <a:off x="321291" y="214841"/>
              <a:ext cx="190501" cy="274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7216"/>
                  </a:lnTo>
                  <a:cubicBezTo>
                    <a:pt x="0" y="3591"/>
                    <a:pt x="4231" y="653"/>
                    <a:pt x="9450" y="653"/>
                  </a:cubicBezTo>
                  <a:lnTo>
                    <a:pt x="16200" y="653"/>
                  </a:lnTo>
                  <a:lnTo>
                    <a:pt x="16200" y="0"/>
                  </a:lnTo>
                  <a:lnTo>
                    <a:pt x="21600" y="2250"/>
                  </a:lnTo>
                  <a:lnTo>
                    <a:pt x="16200" y="4501"/>
                  </a:lnTo>
                  <a:lnTo>
                    <a:pt x="16200" y="3848"/>
                  </a:lnTo>
                  <a:lnTo>
                    <a:pt x="9450" y="3848"/>
                  </a:lnTo>
                  <a:cubicBezTo>
                    <a:pt x="6771" y="3848"/>
                    <a:pt x="4600" y="5356"/>
                    <a:pt x="4600" y="7216"/>
                  </a:cubicBezTo>
                  <a:lnTo>
                    <a:pt x="4600" y="21600"/>
                  </a:lnTo>
                  <a:close/>
                </a:path>
              </a:pathLst>
            </a:cu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648" name="Group 187"/>
            <p:cNvGrpSpPr/>
            <p:nvPr/>
          </p:nvGrpSpPr>
          <p:grpSpPr>
            <a:xfrm>
              <a:off x="397891" y="-1"/>
              <a:ext cx="275209" cy="332742"/>
              <a:chOff x="0" y="0"/>
              <a:chExt cx="275208" cy="332740"/>
            </a:xfrm>
          </p:grpSpPr>
          <p:sp>
            <p:nvSpPr>
              <p:cNvPr id="1646" name="Oval 170"/>
              <p:cNvSpPr/>
              <p:nvPr/>
            </p:nvSpPr>
            <p:spPr>
              <a:xfrm flipH="1">
                <a:off x="66309" y="115092"/>
                <a:ext cx="137605" cy="121863"/>
              </a:xfrm>
              <a:prstGeom prst="ellipse">
                <a:avLst/>
              </a:prstGeom>
              <a:solidFill>
                <a:srgbClr val="0A85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647" name="TextBox 172"/>
              <p:cNvSpPr txBox="1"/>
              <p:nvPr/>
            </p:nvSpPr>
            <p:spPr>
              <a:xfrm>
                <a:off x="0" y="0"/>
                <a:ext cx="275209" cy="3327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900"/>
                  </a:spcBef>
                  <a:defRPr sz="1600">
                    <a:solidFill>
                      <a:srgbClr val="0000FF"/>
                    </a:solidFill>
                  </a:defRPr>
                </a:lvl1pPr>
              </a:lstStyle>
              <a:p>
                <a:r>
                  <a:t>-</a:t>
                </a:r>
              </a:p>
            </p:txBody>
          </p:sp>
        </p:grpSp>
      </p:grpSp>
      <p:grpSp>
        <p:nvGrpSpPr>
          <p:cNvPr id="1688" name="Group 321"/>
          <p:cNvGrpSpPr/>
          <p:nvPr/>
        </p:nvGrpSpPr>
        <p:grpSpPr>
          <a:xfrm>
            <a:off x="5547359" y="5083619"/>
            <a:ext cx="1066802" cy="1240976"/>
            <a:chOff x="0" y="0"/>
            <a:chExt cx="1066800" cy="1240974"/>
          </a:xfrm>
        </p:grpSpPr>
        <p:sp>
          <p:nvSpPr>
            <p:cNvPr id="1650" name="Oval 322"/>
            <p:cNvSpPr/>
            <p:nvPr/>
          </p:nvSpPr>
          <p:spPr>
            <a:xfrm flipH="1">
              <a:off x="44449" y="778784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51" name="Oval 323"/>
            <p:cNvSpPr/>
            <p:nvPr/>
          </p:nvSpPr>
          <p:spPr>
            <a:xfrm flipH="1">
              <a:off x="444499" y="339279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661" name="Group 255"/>
            <p:cNvGrpSpPr/>
            <p:nvPr/>
          </p:nvGrpSpPr>
          <p:grpSpPr>
            <a:xfrm>
              <a:off x="-1" y="28124"/>
              <a:ext cx="1054102" cy="304801"/>
              <a:chOff x="0" y="0"/>
              <a:chExt cx="1054101" cy="304799"/>
            </a:xfrm>
          </p:grpSpPr>
          <p:sp>
            <p:nvSpPr>
              <p:cNvPr id="1652" name="Oval 352"/>
              <p:cNvSpPr/>
              <p:nvPr/>
            </p:nvSpPr>
            <p:spPr>
              <a:xfrm flipH="1">
                <a:off x="-1" y="4494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55" name="Group 178"/>
              <p:cNvGrpSpPr/>
              <p:nvPr/>
            </p:nvGrpSpPr>
            <p:grpSpPr>
              <a:xfrm>
                <a:off x="247649" y="0"/>
                <a:ext cx="158752" cy="304800"/>
                <a:chOff x="0" y="0"/>
                <a:chExt cx="158751" cy="304799"/>
              </a:xfrm>
            </p:grpSpPr>
            <p:sp>
              <p:nvSpPr>
                <p:cNvPr id="1653" name="Oval 359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54" name="Oval 360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56" name="Oval 354"/>
              <p:cNvSpPr/>
              <p:nvPr/>
            </p:nvSpPr>
            <p:spPr>
              <a:xfrm flipH="1">
                <a:off x="401328" y="4494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657" name="Oval 355"/>
              <p:cNvSpPr/>
              <p:nvPr/>
            </p:nvSpPr>
            <p:spPr>
              <a:xfrm flipH="1">
                <a:off x="801378" y="3859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60" name="Group 252"/>
              <p:cNvGrpSpPr/>
              <p:nvPr/>
            </p:nvGrpSpPr>
            <p:grpSpPr>
              <a:xfrm>
                <a:off x="647698" y="0"/>
                <a:ext cx="158752" cy="304800"/>
                <a:chOff x="0" y="0"/>
                <a:chExt cx="158751" cy="304799"/>
              </a:xfrm>
            </p:grpSpPr>
            <p:sp>
              <p:nvSpPr>
                <p:cNvPr id="1658" name="Oval 357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59" name="Oval 358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671" name="Group 256"/>
            <p:cNvGrpSpPr/>
            <p:nvPr/>
          </p:nvGrpSpPr>
          <p:grpSpPr>
            <a:xfrm>
              <a:off x="12699" y="491674"/>
              <a:ext cx="1054102" cy="304801"/>
              <a:chOff x="0" y="0"/>
              <a:chExt cx="1054101" cy="304799"/>
            </a:xfrm>
          </p:grpSpPr>
          <p:sp>
            <p:nvSpPr>
              <p:cNvPr id="1662" name="Oval 343"/>
              <p:cNvSpPr/>
              <p:nvPr/>
            </p:nvSpPr>
            <p:spPr>
              <a:xfrm flipH="1">
                <a:off x="-1" y="4494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65" name="Group 178"/>
              <p:cNvGrpSpPr/>
              <p:nvPr/>
            </p:nvGrpSpPr>
            <p:grpSpPr>
              <a:xfrm>
                <a:off x="247649" y="0"/>
                <a:ext cx="158752" cy="304800"/>
                <a:chOff x="0" y="0"/>
                <a:chExt cx="158751" cy="304799"/>
              </a:xfrm>
            </p:grpSpPr>
            <p:sp>
              <p:nvSpPr>
                <p:cNvPr id="1663" name="Oval 350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64" name="Oval 351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66" name="Oval 345"/>
              <p:cNvSpPr/>
              <p:nvPr/>
            </p:nvSpPr>
            <p:spPr>
              <a:xfrm flipH="1">
                <a:off x="401328" y="4494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667" name="Oval 346"/>
              <p:cNvSpPr/>
              <p:nvPr/>
            </p:nvSpPr>
            <p:spPr>
              <a:xfrm flipH="1">
                <a:off x="801378" y="3859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70" name="Group 252"/>
              <p:cNvGrpSpPr/>
              <p:nvPr/>
            </p:nvGrpSpPr>
            <p:grpSpPr>
              <a:xfrm>
                <a:off x="647698" y="0"/>
                <a:ext cx="158752" cy="304800"/>
                <a:chOff x="0" y="0"/>
                <a:chExt cx="158751" cy="304799"/>
              </a:xfrm>
            </p:grpSpPr>
            <p:sp>
              <p:nvSpPr>
                <p:cNvPr id="1668" name="Oval 348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69" name="Oval 349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681" name="Group 266"/>
            <p:cNvGrpSpPr/>
            <p:nvPr/>
          </p:nvGrpSpPr>
          <p:grpSpPr>
            <a:xfrm>
              <a:off x="12699" y="936174"/>
              <a:ext cx="1054102" cy="304801"/>
              <a:chOff x="0" y="0"/>
              <a:chExt cx="1054101" cy="304799"/>
            </a:xfrm>
          </p:grpSpPr>
          <p:sp>
            <p:nvSpPr>
              <p:cNvPr id="1672" name="Oval 334"/>
              <p:cNvSpPr/>
              <p:nvPr/>
            </p:nvSpPr>
            <p:spPr>
              <a:xfrm flipH="1">
                <a:off x="-1" y="4494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75" name="Group 178"/>
              <p:cNvGrpSpPr/>
              <p:nvPr/>
            </p:nvGrpSpPr>
            <p:grpSpPr>
              <a:xfrm>
                <a:off x="247649" y="0"/>
                <a:ext cx="158752" cy="304800"/>
                <a:chOff x="0" y="0"/>
                <a:chExt cx="158751" cy="304799"/>
              </a:xfrm>
            </p:grpSpPr>
            <p:sp>
              <p:nvSpPr>
                <p:cNvPr id="1673" name="Oval 341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74" name="Oval 342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76" name="Oval 336"/>
              <p:cNvSpPr/>
              <p:nvPr/>
            </p:nvSpPr>
            <p:spPr>
              <a:xfrm flipH="1">
                <a:off x="401328" y="4494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677" name="Oval 337"/>
              <p:cNvSpPr/>
              <p:nvPr/>
            </p:nvSpPr>
            <p:spPr>
              <a:xfrm flipH="1">
                <a:off x="801378" y="38594"/>
                <a:ext cx="252723" cy="2281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680" name="Group 252"/>
              <p:cNvGrpSpPr/>
              <p:nvPr/>
            </p:nvGrpSpPr>
            <p:grpSpPr>
              <a:xfrm>
                <a:off x="647698" y="0"/>
                <a:ext cx="158752" cy="304800"/>
                <a:chOff x="0" y="0"/>
                <a:chExt cx="158751" cy="304799"/>
              </a:xfrm>
            </p:grpSpPr>
            <p:sp>
              <p:nvSpPr>
                <p:cNvPr id="1678" name="Oval 339"/>
                <p:cNvSpPr/>
                <p:nvPr/>
              </p:nvSpPr>
              <p:spPr>
                <a:xfrm flipH="1">
                  <a:off x="-1" y="0"/>
                  <a:ext cx="157233" cy="14022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679" name="Oval 340"/>
                <p:cNvSpPr/>
                <p:nvPr/>
              </p:nvSpPr>
              <p:spPr>
                <a:xfrm flipH="1">
                  <a:off x="1519" y="164577"/>
                  <a:ext cx="157233" cy="14022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682" name="Oval 327"/>
            <p:cNvSpPr/>
            <p:nvPr/>
          </p:nvSpPr>
          <p:spPr>
            <a:xfrm flipH="1">
              <a:off x="834993" y="332929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83" name="Oval 328"/>
            <p:cNvSpPr/>
            <p:nvPr/>
          </p:nvSpPr>
          <p:spPr>
            <a:xfrm flipH="1">
              <a:off x="431799" y="790129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84" name="Oval 329"/>
            <p:cNvSpPr/>
            <p:nvPr/>
          </p:nvSpPr>
          <p:spPr>
            <a:xfrm flipH="1">
              <a:off x="834993" y="777429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687" name="Group 187"/>
            <p:cNvGrpSpPr/>
            <p:nvPr/>
          </p:nvGrpSpPr>
          <p:grpSpPr>
            <a:xfrm>
              <a:off x="397891" y="-1"/>
              <a:ext cx="275209" cy="332741"/>
              <a:chOff x="0" y="0"/>
              <a:chExt cx="275208" cy="332740"/>
            </a:xfrm>
          </p:grpSpPr>
          <p:sp>
            <p:nvSpPr>
              <p:cNvPr id="1685" name="Oval 332"/>
              <p:cNvSpPr/>
              <p:nvPr/>
            </p:nvSpPr>
            <p:spPr>
              <a:xfrm flipH="1">
                <a:off x="66309" y="115093"/>
                <a:ext cx="137605" cy="121863"/>
              </a:xfrm>
              <a:prstGeom prst="ellipse">
                <a:avLst/>
              </a:prstGeom>
              <a:solidFill>
                <a:srgbClr val="0A85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686" name="TextBox 333"/>
              <p:cNvSpPr txBox="1"/>
              <p:nvPr/>
            </p:nvSpPr>
            <p:spPr>
              <a:xfrm>
                <a:off x="0" y="0"/>
                <a:ext cx="275209" cy="3327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900"/>
                  </a:spcBef>
                  <a:defRPr sz="1600">
                    <a:solidFill>
                      <a:srgbClr val="0000FF"/>
                    </a:solidFill>
                  </a:defRPr>
                </a:lvl1pPr>
              </a:lstStyle>
              <a:p>
                <a:r>
                  <a:t>-</a:t>
                </a:r>
              </a:p>
            </p:txBody>
          </p:sp>
        </p:grpSp>
      </p:grpSp>
      <p:sp>
        <p:nvSpPr>
          <p:cNvPr id="1689" name="Bent Arrow 118"/>
          <p:cNvSpPr/>
          <p:nvPr/>
        </p:nvSpPr>
        <p:spPr>
          <a:xfrm rot="10800000">
            <a:off x="5867399" y="5342464"/>
            <a:ext cx="228601" cy="187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0390"/>
                </a:lnTo>
                <a:cubicBezTo>
                  <a:pt x="0" y="5171"/>
                  <a:pt x="3479" y="940"/>
                  <a:pt x="7770" y="940"/>
                </a:cubicBezTo>
                <a:lnTo>
                  <a:pt x="17160" y="940"/>
                </a:lnTo>
                <a:lnTo>
                  <a:pt x="17160" y="0"/>
                </a:lnTo>
                <a:lnTo>
                  <a:pt x="21600" y="3240"/>
                </a:lnTo>
                <a:lnTo>
                  <a:pt x="17160" y="6480"/>
                </a:lnTo>
                <a:lnTo>
                  <a:pt x="17160" y="5540"/>
                </a:lnTo>
                <a:lnTo>
                  <a:pt x="7770" y="5540"/>
                </a:lnTo>
                <a:cubicBezTo>
                  <a:pt x="5568" y="5540"/>
                  <a:pt x="3782" y="7711"/>
                  <a:pt x="3782" y="10390"/>
                </a:cubicBezTo>
                <a:lnTo>
                  <a:pt x="3782" y="21600"/>
                </a:lnTo>
                <a:close/>
              </a:path>
            </a:pathLst>
          </a:custGeom>
          <a:solidFill>
            <a:srgbClr val="FECF2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533400"/>
            <a:ext cx="8991600" cy="6298460"/>
          </a:xfrm>
          <a:prstGeom prst="rect">
            <a:avLst/>
          </a:prstGeom>
        </p:spPr>
        <p:txBody>
          <a:bodyPr/>
          <a:lstStyle/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Cathode starts out as a </a:t>
            </a:r>
            <a:r>
              <a:rPr b="1"/>
              <a:t>naturally layered chemical compound </a:t>
            </a:r>
            <a:r>
              <a:rPr b="1">
                <a:solidFill>
                  <a:srgbClr val="FF9933"/>
                </a:solidFill>
              </a:rPr>
              <a:t>Li</a:t>
            </a:r>
            <a:r>
              <a:rPr b="1">
                <a:solidFill>
                  <a:srgbClr val="20D46F"/>
                </a:solidFill>
              </a:rPr>
              <a:t>Co</a:t>
            </a:r>
            <a:r>
              <a:rPr b="1"/>
              <a:t>O</a:t>
            </a:r>
            <a:r>
              <a:rPr b="1" baseline="-25000"/>
              <a:t>2</a:t>
            </a:r>
            <a:r>
              <a:t> :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			</a:t>
            </a:r>
            <a:r>
              <a:rPr sz="1800"/>
              <a:t>During charging Li </a:t>
            </a:r>
            <a:r>
              <a:rPr sz="1800" b="1"/>
              <a:t>must</a:t>
            </a:r>
            <a:r>
              <a:rPr sz="1800"/>
              <a:t> diffuse out: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Anode instead starts out as </a:t>
            </a:r>
            <a:r>
              <a:rPr b="1"/>
              <a:t>pure solid carbon or silicon:</a:t>
            </a:r>
          </a:p>
          <a:p>
            <a:pPr defTabSz="457200">
              <a:defRPr sz="16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1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					</a:t>
            </a:r>
            <a:r>
              <a:rPr b="0">
                <a:solidFill>
                  <a:srgbClr val="FFCC00"/>
                </a:solidFill>
              </a:rPr>
              <a:t>But then, during charging,</a:t>
            </a:r>
          </a:p>
          <a:p>
            <a:pPr defTabSz="457200">
              <a:defRPr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			how the heck does Li get </a:t>
            </a:r>
            <a:r>
              <a:rPr b="1"/>
              <a:t>inside!</a:t>
            </a:r>
          </a:p>
          <a:p>
            <a:pPr defTabSz="457200">
              <a:defRPr sz="16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2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It's made possible by uniquely accommodating crystal structures of C / Si</a:t>
            </a:r>
          </a:p>
        </p:txBody>
      </p:sp>
      <p:sp>
        <p:nvSpPr>
          <p:cNvPr id="1692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Look more closely at action during charging of the Li ion battery:</a:t>
            </a:r>
          </a:p>
        </p:txBody>
      </p:sp>
      <p:grpSp>
        <p:nvGrpSpPr>
          <p:cNvPr id="1703" name="Group 307"/>
          <p:cNvGrpSpPr/>
          <p:nvPr/>
        </p:nvGrpSpPr>
        <p:grpSpPr>
          <a:xfrm>
            <a:off x="939603" y="3733799"/>
            <a:ext cx="1193997" cy="1249102"/>
            <a:chOff x="0" y="0"/>
            <a:chExt cx="1193996" cy="1249101"/>
          </a:xfrm>
        </p:grpSpPr>
        <p:sp>
          <p:nvSpPr>
            <p:cNvPr id="1693" name="Oval 248"/>
            <p:cNvSpPr/>
            <p:nvPr/>
          </p:nvSpPr>
          <p:spPr>
            <a:xfrm flipH="1">
              <a:off x="849271" y="2133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94" name="Oval 251"/>
            <p:cNvSpPr/>
            <p:nvPr/>
          </p:nvSpPr>
          <p:spPr>
            <a:xfrm flipH="1">
              <a:off x="298856" y="-1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95" name="Oval 252"/>
            <p:cNvSpPr/>
            <p:nvPr/>
          </p:nvSpPr>
          <p:spPr>
            <a:xfrm flipH="1">
              <a:off x="849271" y="477298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96" name="Oval 253"/>
            <p:cNvSpPr/>
            <p:nvPr/>
          </p:nvSpPr>
          <p:spPr>
            <a:xfrm flipH="1">
              <a:off x="298856" y="477298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97" name="Oval 254"/>
            <p:cNvSpPr/>
            <p:nvPr/>
          </p:nvSpPr>
          <p:spPr>
            <a:xfrm flipH="1">
              <a:off x="574781" y="243726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98" name="Oval 255"/>
            <p:cNvSpPr/>
            <p:nvPr/>
          </p:nvSpPr>
          <p:spPr>
            <a:xfrm flipH="1">
              <a:off x="849271" y="960692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99" name="Oval 257"/>
            <p:cNvSpPr/>
            <p:nvPr/>
          </p:nvSpPr>
          <p:spPr>
            <a:xfrm flipH="1">
              <a:off x="298856" y="960692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00" name="Oval 258"/>
            <p:cNvSpPr/>
            <p:nvPr/>
          </p:nvSpPr>
          <p:spPr>
            <a:xfrm flipH="1">
              <a:off x="574781" y="727120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01" name="Oval 267"/>
            <p:cNvSpPr/>
            <p:nvPr/>
          </p:nvSpPr>
          <p:spPr>
            <a:xfrm flipH="1">
              <a:off x="0" y="248760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02" name="Oval 268"/>
            <p:cNvSpPr/>
            <p:nvPr/>
          </p:nvSpPr>
          <p:spPr>
            <a:xfrm flipH="1">
              <a:off x="0" y="732154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  <p:grpSp>
        <p:nvGrpSpPr>
          <p:cNvPr id="1726" name="Group 306"/>
          <p:cNvGrpSpPr/>
          <p:nvPr/>
        </p:nvGrpSpPr>
        <p:grpSpPr>
          <a:xfrm>
            <a:off x="6374268" y="3812201"/>
            <a:ext cx="2541132" cy="1293200"/>
            <a:chOff x="1" y="0"/>
            <a:chExt cx="2541130" cy="1293199"/>
          </a:xfrm>
        </p:grpSpPr>
        <p:sp>
          <p:nvSpPr>
            <p:cNvPr id="1704" name="Oval 284"/>
            <p:cNvSpPr/>
            <p:nvPr/>
          </p:nvSpPr>
          <p:spPr>
            <a:xfrm flipH="1">
              <a:off x="849271" y="44097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05" name="Oval 285"/>
            <p:cNvSpPr/>
            <p:nvPr/>
          </p:nvSpPr>
          <p:spPr>
            <a:xfrm flipH="1">
              <a:off x="298857" y="44097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06" name="Oval 286"/>
            <p:cNvSpPr/>
            <p:nvPr/>
          </p:nvSpPr>
          <p:spPr>
            <a:xfrm flipH="1">
              <a:off x="849271" y="521396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07" name="Oval 287"/>
            <p:cNvSpPr/>
            <p:nvPr/>
          </p:nvSpPr>
          <p:spPr>
            <a:xfrm flipH="1">
              <a:off x="298857" y="521396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08" name="Oval 288"/>
            <p:cNvSpPr/>
            <p:nvPr/>
          </p:nvSpPr>
          <p:spPr>
            <a:xfrm flipH="1">
              <a:off x="574781" y="287824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09" name="Oval 289"/>
            <p:cNvSpPr/>
            <p:nvPr/>
          </p:nvSpPr>
          <p:spPr>
            <a:xfrm flipH="1">
              <a:off x="849271" y="1004790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10" name="Oval 290"/>
            <p:cNvSpPr/>
            <p:nvPr/>
          </p:nvSpPr>
          <p:spPr>
            <a:xfrm flipH="1">
              <a:off x="354712" y="815515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11" name="Oval 291"/>
            <p:cNvSpPr/>
            <p:nvPr/>
          </p:nvSpPr>
          <p:spPr>
            <a:xfrm flipH="1">
              <a:off x="298857" y="1004790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12" name="Oval 292"/>
            <p:cNvSpPr/>
            <p:nvPr/>
          </p:nvSpPr>
          <p:spPr>
            <a:xfrm flipH="1">
              <a:off x="574781" y="771218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715" name="Group 119"/>
            <p:cNvGrpSpPr/>
            <p:nvPr/>
          </p:nvGrpSpPr>
          <p:grpSpPr>
            <a:xfrm>
              <a:off x="1480549" y="270372"/>
              <a:ext cx="412812" cy="269241"/>
              <a:chOff x="0" y="0"/>
              <a:chExt cx="412810" cy="269240"/>
            </a:xfrm>
          </p:grpSpPr>
          <p:sp>
            <p:nvSpPr>
              <p:cNvPr id="1713" name="Oval 294"/>
              <p:cNvSpPr/>
              <p:nvPr/>
            </p:nvSpPr>
            <p:spPr>
              <a:xfrm flipH="1">
                <a:off x="94248" y="66485"/>
                <a:ext cx="206407" cy="18279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714" name="TextBox 295"/>
              <p:cNvSpPr txBox="1"/>
              <p:nvPr/>
            </p:nvSpPr>
            <p:spPr>
              <a:xfrm>
                <a:off x="0" y="0"/>
                <a:ext cx="412811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+</a:t>
                </a:r>
              </a:p>
            </p:txBody>
          </p:sp>
        </p:grpSp>
        <p:sp>
          <p:nvSpPr>
            <p:cNvPr id="1716" name="Right Arrow 296"/>
            <p:cNvSpPr/>
            <p:nvPr/>
          </p:nvSpPr>
          <p:spPr>
            <a:xfrm rot="10800000">
              <a:off x="1161987" y="386284"/>
              <a:ext cx="344011" cy="8395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719" name="Group 187"/>
            <p:cNvGrpSpPr/>
            <p:nvPr/>
          </p:nvGrpSpPr>
          <p:grpSpPr>
            <a:xfrm>
              <a:off x="336366" y="-1"/>
              <a:ext cx="275208" cy="332741"/>
              <a:chOff x="0" y="0"/>
              <a:chExt cx="275207" cy="332740"/>
            </a:xfrm>
          </p:grpSpPr>
          <p:sp>
            <p:nvSpPr>
              <p:cNvPr id="1717" name="Oval 298"/>
              <p:cNvSpPr/>
              <p:nvPr/>
            </p:nvSpPr>
            <p:spPr>
              <a:xfrm flipH="1">
                <a:off x="77974" y="117507"/>
                <a:ext cx="137605" cy="121865"/>
              </a:xfrm>
              <a:prstGeom prst="ellipse">
                <a:avLst/>
              </a:prstGeom>
              <a:solidFill>
                <a:srgbClr val="0A85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718" name="TextBox 299"/>
              <p:cNvSpPr txBox="1"/>
              <p:nvPr/>
            </p:nvSpPr>
            <p:spPr>
              <a:xfrm>
                <a:off x="0" y="0"/>
                <a:ext cx="275208" cy="3327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900"/>
                  </a:spcBef>
                  <a:defRPr sz="1600">
                    <a:solidFill>
                      <a:srgbClr val="0000FF"/>
                    </a:solidFill>
                  </a:defRPr>
                </a:lvl1pPr>
              </a:lstStyle>
              <a:p>
                <a:r>
                  <a:t>-</a:t>
                </a:r>
              </a:p>
            </p:txBody>
          </p:sp>
        </p:grpSp>
        <p:sp>
          <p:nvSpPr>
            <p:cNvPr id="1720" name="Oval 300"/>
            <p:cNvSpPr/>
            <p:nvPr/>
          </p:nvSpPr>
          <p:spPr>
            <a:xfrm flipH="1">
              <a:off x="1" y="292858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21" name="Oval 301"/>
            <p:cNvSpPr/>
            <p:nvPr/>
          </p:nvSpPr>
          <p:spPr>
            <a:xfrm flipH="1">
              <a:off x="1" y="776252"/>
              <a:ext cx="344727" cy="288409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22" name="Bent Arrow 302"/>
            <p:cNvSpPr/>
            <p:nvPr/>
          </p:nvSpPr>
          <p:spPr>
            <a:xfrm rot="10800000" flipH="1">
              <a:off x="450640" y="258439"/>
              <a:ext cx="304800" cy="22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0390"/>
                  </a:lnTo>
                  <a:cubicBezTo>
                    <a:pt x="0" y="5171"/>
                    <a:pt x="3119" y="940"/>
                    <a:pt x="6967" y="940"/>
                  </a:cubicBezTo>
                  <a:lnTo>
                    <a:pt x="17619" y="940"/>
                  </a:lnTo>
                  <a:lnTo>
                    <a:pt x="17619" y="0"/>
                  </a:lnTo>
                  <a:lnTo>
                    <a:pt x="21600" y="3240"/>
                  </a:lnTo>
                  <a:lnTo>
                    <a:pt x="17619" y="6480"/>
                  </a:lnTo>
                  <a:lnTo>
                    <a:pt x="17619" y="5540"/>
                  </a:lnTo>
                  <a:lnTo>
                    <a:pt x="6967" y="5540"/>
                  </a:lnTo>
                  <a:cubicBezTo>
                    <a:pt x="4992" y="5540"/>
                    <a:pt x="3391" y="7711"/>
                    <a:pt x="3391" y="10390"/>
                  </a:cubicBezTo>
                  <a:lnTo>
                    <a:pt x="3391" y="21600"/>
                  </a:lnTo>
                  <a:close/>
                </a:path>
              </a:pathLst>
            </a:cu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23" name="Right Arrow 303"/>
            <p:cNvSpPr/>
            <p:nvPr/>
          </p:nvSpPr>
          <p:spPr>
            <a:xfrm rot="10800000">
              <a:off x="2262818" y="792791"/>
              <a:ext cx="278314" cy="1049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24" name="Oval 304"/>
            <p:cNvSpPr/>
            <p:nvPr/>
          </p:nvSpPr>
          <p:spPr>
            <a:xfrm flipH="1">
              <a:off x="1950916" y="747427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25" name="TextBox 305"/>
            <p:cNvSpPr txBox="1"/>
            <p:nvPr/>
          </p:nvSpPr>
          <p:spPr>
            <a:xfrm>
              <a:off x="1853953" y="688532"/>
              <a:ext cx="412812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+</a:t>
              </a:r>
            </a:p>
          </p:txBody>
        </p:sp>
      </p:grpSp>
      <p:sp>
        <p:nvSpPr>
          <p:cNvPr id="1727" name="Rectangle 5"/>
          <p:cNvSpPr txBox="1"/>
          <p:nvPr/>
        </p:nvSpPr>
        <p:spPr>
          <a:xfrm>
            <a:off x="304800" y="64413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70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www.virlab.virginia.edu/Energy_class/Energy_class.htm</a:t>
            </a:r>
          </a:p>
        </p:txBody>
      </p:sp>
      <p:grpSp>
        <p:nvGrpSpPr>
          <p:cNvPr id="1775" name="Group 220"/>
          <p:cNvGrpSpPr/>
          <p:nvPr/>
        </p:nvGrpSpPr>
        <p:grpSpPr>
          <a:xfrm>
            <a:off x="6055359" y="1598750"/>
            <a:ext cx="2477219" cy="1373052"/>
            <a:chOff x="0" y="0"/>
            <a:chExt cx="2477218" cy="1373051"/>
          </a:xfrm>
        </p:grpSpPr>
        <p:sp>
          <p:nvSpPr>
            <p:cNvPr id="1728" name="Right Arrow 99"/>
            <p:cNvSpPr/>
            <p:nvPr/>
          </p:nvSpPr>
          <p:spPr>
            <a:xfrm rot="10800000">
              <a:off x="887374" y="382874"/>
              <a:ext cx="278314" cy="1049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731" name="Group 96"/>
            <p:cNvGrpSpPr/>
            <p:nvPr/>
          </p:nvGrpSpPr>
          <p:grpSpPr>
            <a:xfrm>
              <a:off x="550415" y="280506"/>
              <a:ext cx="412813" cy="269241"/>
              <a:chOff x="0" y="0"/>
              <a:chExt cx="412812" cy="269240"/>
            </a:xfrm>
          </p:grpSpPr>
          <p:sp>
            <p:nvSpPr>
              <p:cNvPr id="1729" name="Oval 173"/>
              <p:cNvSpPr/>
              <p:nvPr/>
            </p:nvSpPr>
            <p:spPr>
              <a:xfrm flipH="1">
                <a:off x="96962" y="58360"/>
                <a:ext cx="206407" cy="18279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730" name="TextBox 174"/>
              <p:cNvSpPr txBox="1"/>
              <p:nvPr/>
            </p:nvSpPr>
            <p:spPr>
              <a:xfrm>
                <a:off x="0" y="0"/>
                <a:ext cx="412813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+</a:t>
                </a:r>
              </a:p>
            </p:txBody>
          </p:sp>
        </p:grpSp>
        <p:sp>
          <p:nvSpPr>
            <p:cNvPr id="1732" name="Right Arrow 163"/>
            <p:cNvSpPr/>
            <p:nvPr/>
          </p:nvSpPr>
          <p:spPr>
            <a:xfrm rot="10800000">
              <a:off x="408865" y="794796"/>
              <a:ext cx="278314" cy="1049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33" name="Oval 164"/>
            <p:cNvSpPr/>
            <p:nvPr/>
          </p:nvSpPr>
          <p:spPr>
            <a:xfrm flipH="1">
              <a:off x="96963" y="749432"/>
              <a:ext cx="206407" cy="182797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34" name="TextBox 165"/>
            <p:cNvSpPr txBox="1"/>
            <p:nvPr/>
          </p:nvSpPr>
          <p:spPr>
            <a:xfrm>
              <a:off x="-1" y="690537"/>
              <a:ext cx="412813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+</a:t>
              </a:r>
            </a:p>
          </p:txBody>
        </p:sp>
        <p:grpSp>
          <p:nvGrpSpPr>
            <p:cNvPr id="1774" name="Group 145"/>
            <p:cNvGrpSpPr/>
            <p:nvPr/>
          </p:nvGrpSpPr>
          <p:grpSpPr>
            <a:xfrm>
              <a:off x="1232618" y="0"/>
              <a:ext cx="1244600" cy="1373052"/>
              <a:chOff x="0" y="0"/>
              <a:chExt cx="1244599" cy="1373051"/>
            </a:xfrm>
          </p:grpSpPr>
          <p:sp>
            <p:nvSpPr>
              <p:cNvPr id="1735" name="Oval 146"/>
              <p:cNvSpPr/>
              <p:nvPr/>
            </p:nvSpPr>
            <p:spPr>
              <a:xfrm flipH="1">
                <a:off x="51859" y="854102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736" name="Oval 147"/>
              <p:cNvSpPr/>
              <p:nvPr/>
            </p:nvSpPr>
            <p:spPr>
              <a:xfrm flipH="1">
                <a:off x="518583" y="360623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746" name="Group 255"/>
              <p:cNvGrpSpPr/>
              <p:nvPr/>
            </p:nvGrpSpPr>
            <p:grpSpPr>
              <a:xfrm>
                <a:off x="0" y="11257"/>
                <a:ext cx="1229784" cy="342231"/>
                <a:chOff x="0" y="0"/>
                <a:chExt cx="1229783" cy="342230"/>
              </a:xfrm>
            </p:grpSpPr>
            <p:sp>
              <p:nvSpPr>
                <p:cNvPr id="1737" name="Oval 209"/>
                <p:cNvSpPr/>
                <p:nvPr/>
              </p:nvSpPr>
              <p:spPr>
                <a:xfrm flipH="1">
                  <a:off x="0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40" name="Group 178"/>
                <p:cNvGrpSpPr/>
                <p:nvPr/>
              </p:nvGrpSpPr>
              <p:grpSpPr>
                <a:xfrm>
                  <a:off x="288925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38" name="Oval 216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39" name="Oval 217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41" name="Oval 211"/>
                <p:cNvSpPr/>
                <p:nvPr/>
              </p:nvSpPr>
              <p:spPr>
                <a:xfrm flipH="1">
                  <a:off x="468216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742" name="Oval 212"/>
                <p:cNvSpPr/>
                <p:nvPr/>
              </p:nvSpPr>
              <p:spPr>
                <a:xfrm flipH="1">
                  <a:off x="934941" y="4333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45" name="Group 252"/>
                <p:cNvGrpSpPr/>
                <p:nvPr/>
              </p:nvGrpSpPr>
              <p:grpSpPr>
                <a:xfrm>
                  <a:off x="755648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43" name="Oval 214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44" name="Oval 215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756" name="Group 256"/>
              <p:cNvGrpSpPr/>
              <p:nvPr/>
            </p:nvGrpSpPr>
            <p:grpSpPr>
              <a:xfrm>
                <a:off x="14816" y="531733"/>
                <a:ext cx="1229785" cy="342232"/>
                <a:chOff x="0" y="0"/>
                <a:chExt cx="1229783" cy="342230"/>
              </a:xfrm>
            </p:grpSpPr>
            <p:sp>
              <p:nvSpPr>
                <p:cNvPr id="1747" name="Oval 192"/>
                <p:cNvSpPr/>
                <p:nvPr/>
              </p:nvSpPr>
              <p:spPr>
                <a:xfrm flipH="1">
                  <a:off x="0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50" name="Group 178"/>
                <p:cNvGrpSpPr/>
                <p:nvPr/>
              </p:nvGrpSpPr>
              <p:grpSpPr>
                <a:xfrm>
                  <a:off x="288925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48" name="Oval 205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49" name="Oval 208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51" name="Oval 194"/>
                <p:cNvSpPr/>
                <p:nvPr/>
              </p:nvSpPr>
              <p:spPr>
                <a:xfrm flipH="1">
                  <a:off x="468216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752" name="Oval 195"/>
                <p:cNvSpPr/>
                <p:nvPr/>
              </p:nvSpPr>
              <p:spPr>
                <a:xfrm flipH="1">
                  <a:off x="934941" y="4333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55" name="Group 252"/>
                <p:cNvGrpSpPr/>
                <p:nvPr/>
              </p:nvGrpSpPr>
              <p:grpSpPr>
                <a:xfrm>
                  <a:off x="755648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53" name="Oval 202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54" name="Oval 204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766" name="Group 266"/>
              <p:cNvGrpSpPr/>
              <p:nvPr/>
            </p:nvGrpSpPr>
            <p:grpSpPr>
              <a:xfrm>
                <a:off x="14816" y="1030820"/>
                <a:ext cx="1229785" cy="342232"/>
                <a:chOff x="0" y="0"/>
                <a:chExt cx="1229783" cy="342230"/>
              </a:xfrm>
            </p:grpSpPr>
            <p:sp>
              <p:nvSpPr>
                <p:cNvPr id="1757" name="Oval 168"/>
                <p:cNvSpPr/>
                <p:nvPr/>
              </p:nvSpPr>
              <p:spPr>
                <a:xfrm flipH="1">
                  <a:off x="0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60" name="Group 178"/>
                <p:cNvGrpSpPr/>
                <p:nvPr/>
              </p:nvGrpSpPr>
              <p:grpSpPr>
                <a:xfrm>
                  <a:off x="288925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58" name="Oval 190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59" name="Oval 191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61" name="Oval 171"/>
                <p:cNvSpPr/>
                <p:nvPr/>
              </p:nvSpPr>
              <p:spPr>
                <a:xfrm flipH="1">
                  <a:off x="468216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762" name="Oval 175"/>
                <p:cNvSpPr/>
                <p:nvPr/>
              </p:nvSpPr>
              <p:spPr>
                <a:xfrm flipH="1">
                  <a:off x="934941" y="4333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65" name="Group 252"/>
                <p:cNvGrpSpPr/>
                <p:nvPr/>
              </p:nvGrpSpPr>
              <p:grpSpPr>
                <a:xfrm>
                  <a:off x="755648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63" name="Oval 180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64" name="Oval 188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1767" name="Oval 152"/>
              <p:cNvSpPr/>
              <p:nvPr/>
            </p:nvSpPr>
            <p:spPr>
              <a:xfrm flipH="1">
                <a:off x="974159" y="353494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768" name="Oval 153"/>
              <p:cNvSpPr/>
              <p:nvPr/>
            </p:nvSpPr>
            <p:spPr>
              <a:xfrm flipH="1">
                <a:off x="503766" y="866840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769" name="Oval 160"/>
              <p:cNvSpPr/>
              <p:nvPr/>
            </p:nvSpPr>
            <p:spPr>
              <a:xfrm flipH="1">
                <a:off x="974159" y="852581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770" name="Bent Arrow 161"/>
              <p:cNvSpPr/>
              <p:nvPr/>
            </p:nvSpPr>
            <p:spPr>
              <a:xfrm rot="5400000" flipH="1">
                <a:off x="379018" y="214884"/>
                <a:ext cx="213895" cy="319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6945"/>
                    </a:lnTo>
                    <a:cubicBezTo>
                      <a:pt x="0" y="3456"/>
                      <a:pt x="4231" y="628"/>
                      <a:pt x="9450" y="628"/>
                    </a:cubicBezTo>
                    <a:lnTo>
                      <a:pt x="16200" y="628"/>
                    </a:lnTo>
                    <a:lnTo>
                      <a:pt x="16200" y="0"/>
                    </a:lnTo>
                    <a:lnTo>
                      <a:pt x="21600" y="2166"/>
                    </a:lnTo>
                    <a:lnTo>
                      <a:pt x="16200" y="4331"/>
                    </a:lnTo>
                    <a:lnTo>
                      <a:pt x="16200" y="3703"/>
                    </a:lnTo>
                    <a:lnTo>
                      <a:pt x="9450" y="3703"/>
                    </a:lnTo>
                    <a:cubicBezTo>
                      <a:pt x="6771" y="3703"/>
                      <a:pt x="4600" y="5155"/>
                      <a:pt x="4600" y="6945"/>
                    </a:cubicBezTo>
                    <a:lnTo>
                      <a:pt x="4600" y="21600"/>
                    </a:lnTo>
                    <a:close/>
                  </a:path>
                </a:pathLst>
              </a:custGeom>
              <a:solidFill>
                <a:srgbClr val="FECF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773" name="Group 187"/>
              <p:cNvGrpSpPr/>
              <p:nvPr/>
            </p:nvGrpSpPr>
            <p:grpSpPr>
              <a:xfrm>
                <a:off x="474368" y="0"/>
                <a:ext cx="321076" cy="332741"/>
                <a:chOff x="0" y="0"/>
                <a:chExt cx="321074" cy="332740"/>
              </a:xfrm>
            </p:grpSpPr>
            <p:sp>
              <p:nvSpPr>
                <p:cNvPr id="1771" name="Oval 166"/>
                <p:cNvSpPr/>
                <p:nvPr/>
              </p:nvSpPr>
              <p:spPr>
                <a:xfrm flipH="1">
                  <a:off x="67200" y="108908"/>
                  <a:ext cx="160539" cy="136829"/>
                </a:xfrm>
                <a:prstGeom prst="ellipse">
                  <a:avLst/>
                </a:prstGeom>
                <a:solidFill>
                  <a:srgbClr val="0A85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772" name="TextBox 167"/>
                <p:cNvSpPr txBox="1"/>
                <p:nvPr/>
              </p:nvSpPr>
              <p:spPr>
                <a:xfrm>
                  <a:off x="0" y="0"/>
                  <a:ext cx="321075" cy="3327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spcBef>
                      <a:spcPts val="900"/>
                    </a:spcBef>
                    <a:defRPr sz="1600">
                      <a:solidFill>
                        <a:srgbClr val="0000FF"/>
                      </a:solidFill>
                    </a:defRPr>
                  </a:lvl1pPr>
                </a:lstStyle>
                <a:p>
                  <a:r>
                    <a:t>-</a:t>
                  </a:r>
                </a:p>
              </p:txBody>
            </p:sp>
          </p:grpSp>
        </p:grpSp>
      </p:grpSp>
      <p:grpSp>
        <p:nvGrpSpPr>
          <p:cNvPr id="1813" name="Group 219"/>
          <p:cNvGrpSpPr/>
          <p:nvPr/>
        </p:nvGrpSpPr>
        <p:grpSpPr>
          <a:xfrm>
            <a:off x="965200" y="1533798"/>
            <a:ext cx="1244600" cy="1361794"/>
            <a:chOff x="0" y="0"/>
            <a:chExt cx="1244599" cy="1361793"/>
          </a:xfrm>
        </p:grpSpPr>
        <p:grpSp>
          <p:nvGrpSpPr>
            <p:cNvPr id="1811" name="Group 89"/>
            <p:cNvGrpSpPr/>
            <p:nvPr/>
          </p:nvGrpSpPr>
          <p:grpSpPr>
            <a:xfrm>
              <a:off x="0" y="0"/>
              <a:ext cx="1244600" cy="1361794"/>
              <a:chOff x="0" y="0"/>
              <a:chExt cx="1244599" cy="1361793"/>
            </a:xfrm>
          </p:grpSpPr>
          <p:sp>
            <p:nvSpPr>
              <p:cNvPr id="1776" name="Oval 90"/>
              <p:cNvSpPr/>
              <p:nvPr/>
            </p:nvSpPr>
            <p:spPr>
              <a:xfrm flipH="1">
                <a:off x="51859" y="842844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777" name="Oval 91"/>
              <p:cNvSpPr/>
              <p:nvPr/>
            </p:nvSpPr>
            <p:spPr>
              <a:xfrm flipH="1">
                <a:off x="518583" y="349366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1787" name="Group 255"/>
              <p:cNvGrpSpPr/>
              <p:nvPr/>
            </p:nvGrpSpPr>
            <p:grpSpPr>
              <a:xfrm>
                <a:off x="0" y="0"/>
                <a:ext cx="1229784" cy="342231"/>
                <a:chOff x="0" y="0"/>
                <a:chExt cx="1229783" cy="342230"/>
              </a:xfrm>
            </p:grpSpPr>
            <p:sp>
              <p:nvSpPr>
                <p:cNvPr id="1778" name="Oval 134"/>
                <p:cNvSpPr/>
                <p:nvPr/>
              </p:nvSpPr>
              <p:spPr>
                <a:xfrm flipH="1">
                  <a:off x="0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81" name="Group 178"/>
                <p:cNvGrpSpPr/>
                <p:nvPr/>
              </p:nvGrpSpPr>
              <p:grpSpPr>
                <a:xfrm>
                  <a:off x="288925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79" name="Oval 143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80" name="Oval 144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82" name="Oval 138"/>
                <p:cNvSpPr/>
                <p:nvPr/>
              </p:nvSpPr>
              <p:spPr>
                <a:xfrm flipH="1">
                  <a:off x="468216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783" name="Oval 139"/>
                <p:cNvSpPr/>
                <p:nvPr/>
              </p:nvSpPr>
              <p:spPr>
                <a:xfrm flipH="1">
                  <a:off x="934941" y="4333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86" name="Group 252"/>
                <p:cNvGrpSpPr/>
                <p:nvPr/>
              </p:nvGrpSpPr>
              <p:grpSpPr>
                <a:xfrm>
                  <a:off x="755648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84" name="Oval 141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85" name="Oval 142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797" name="Group 256"/>
              <p:cNvGrpSpPr/>
              <p:nvPr/>
            </p:nvGrpSpPr>
            <p:grpSpPr>
              <a:xfrm>
                <a:off x="14816" y="520476"/>
                <a:ext cx="1229785" cy="342231"/>
                <a:chOff x="0" y="0"/>
                <a:chExt cx="1229783" cy="342230"/>
              </a:xfrm>
            </p:grpSpPr>
            <p:sp>
              <p:nvSpPr>
                <p:cNvPr id="1788" name="Oval 122"/>
                <p:cNvSpPr/>
                <p:nvPr/>
              </p:nvSpPr>
              <p:spPr>
                <a:xfrm flipH="1">
                  <a:off x="0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91" name="Group 178"/>
                <p:cNvGrpSpPr/>
                <p:nvPr/>
              </p:nvGrpSpPr>
              <p:grpSpPr>
                <a:xfrm>
                  <a:off x="288925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89" name="Oval 132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90" name="Oval 133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792" name="Oval 124"/>
                <p:cNvSpPr/>
                <p:nvPr/>
              </p:nvSpPr>
              <p:spPr>
                <a:xfrm flipH="1">
                  <a:off x="468216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793" name="Oval 125"/>
                <p:cNvSpPr/>
                <p:nvPr/>
              </p:nvSpPr>
              <p:spPr>
                <a:xfrm flipH="1">
                  <a:off x="934941" y="4333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96" name="Group 252"/>
                <p:cNvGrpSpPr/>
                <p:nvPr/>
              </p:nvGrpSpPr>
              <p:grpSpPr>
                <a:xfrm>
                  <a:off x="755648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94" name="Oval 130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95" name="Oval 131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1807" name="Group 266"/>
              <p:cNvGrpSpPr/>
              <p:nvPr/>
            </p:nvGrpSpPr>
            <p:grpSpPr>
              <a:xfrm>
                <a:off x="14816" y="1019563"/>
                <a:ext cx="1229785" cy="342231"/>
                <a:chOff x="0" y="0"/>
                <a:chExt cx="1229783" cy="342230"/>
              </a:xfrm>
            </p:grpSpPr>
            <p:sp>
              <p:nvSpPr>
                <p:cNvPr id="1798" name="Oval 106"/>
                <p:cNvSpPr/>
                <p:nvPr/>
              </p:nvSpPr>
              <p:spPr>
                <a:xfrm flipH="1">
                  <a:off x="0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801" name="Group 178"/>
                <p:cNvGrpSpPr/>
                <p:nvPr/>
              </p:nvGrpSpPr>
              <p:grpSpPr>
                <a:xfrm>
                  <a:off x="288925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799" name="Oval 120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00" name="Oval 121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802" name="Oval 109"/>
                <p:cNvSpPr/>
                <p:nvPr/>
              </p:nvSpPr>
              <p:spPr>
                <a:xfrm flipH="1">
                  <a:off x="468216" y="5046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803" name="Oval 110"/>
                <p:cNvSpPr/>
                <p:nvPr/>
              </p:nvSpPr>
              <p:spPr>
                <a:xfrm flipH="1">
                  <a:off x="934941" y="43333"/>
                  <a:ext cx="294843" cy="25612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806" name="Group 252"/>
                <p:cNvGrpSpPr/>
                <p:nvPr/>
              </p:nvGrpSpPr>
              <p:grpSpPr>
                <a:xfrm>
                  <a:off x="755648" y="0"/>
                  <a:ext cx="185210" cy="342231"/>
                  <a:chOff x="0" y="0"/>
                  <a:chExt cx="185208" cy="342230"/>
                </a:xfrm>
              </p:grpSpPr>
              <p:sp>
                <p:nvSpPr>
                  <p:cNvPr id="1804" name="Oval 113"/>
                  <p:cNvSpPr/>
                  <p:nvPr/>
                </p:nvSpPr>
                <p:spPr>
                  <a:xfrm flipH="1">
                    <a:off x="0" y="0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05" name="Oval 118"/>
                  <p:cNvSpPr/>
                  <p:nvPr/>
                </p:nvSpPr>
                <p:spPr>
                  <a:xfrm flipH="1">
                    <a:off x="1773" y="184788"/>
                    <a:ext cx="183437" cy="1574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CC3300"/>
                        </a:solidFill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1808" name="Oval 97"/>
              <p:cNvSpPr/>
              <p:nvPr/>
            </p:nvSpPr>
            <p:spPr>
              <a:xfrm flipH="1">
                <a:off x="974159" y="342236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09" name="Oval 98"/>
              <p:cNvSpPr/>
              <p:nvPr/>
            </p:nvSpPr>
            <p:spPr>
              <a:xfrm flipH="1">
                <a:off x="503766" y="855583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10" name="Oval 100"/>
              <p:cNvSpPr/>
              <p:nvPr/>
            </p:nvSpPr>
            <p:spPr>
              <a:xfrm flipH="1">
                <a:off x="974159" y="841323"/>
                <a:ext cx="240807" cy="205245"/>
              </a:xfrm>
              <a:prstGeom prst="ellipse">
                <a:avLst/>
              </a:prstGeom>
              <a:solidFill>
                <a:srgbClr val="FF993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1812" name="Oval 218"/>
            <p:cNvSpPr/>
            <p:nvPr/>
          </p:nvSpPr>
          <p:spPr>
            <a:xfrm flipH="1">
              <a:off x="40638" y="335642"/>
              <a:ext cx="240809" cy="205245"/>
            </a:xfrm>
            <a:prstGeom prst="ellipse">
              <a:avLst/>
            </a:prstGeom>
            <a:solidFill>
              <a:srgbClr val="FF993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533399"/>
            <a:ext cx="8991600" cy="5907947"/>
          </a:xfrm>
          <a:prstGeom prst="rect">
            <a:avLst/>
          </a:prstGeom>
        </p:spPr>
        <p:txBody>
          <a:bodyPr/>
          <a:lstStyle/>
          <a:p>
            <a:pPr defTabSz="457200">
              <a:defRPr sz="1400"/>
            </a:pPr>
            <a:endParaRPr/>
          </a:p>
          <a:p>
            <a:pPr defTabSz="457200"/>
            <a:r>
              <a:t>They thus share the tetrahedrally bonded "</a:t>
            </a:r>
            <a:r>
              <a:rPr b="1">
                <a:solidFill>
                  <a:srgbClr val="FFCC00"/>
                </a:solidFill>
              </a:rPr>
              <a:t>diamond</a:t>
            </a:r>
            <a:r>
              <a:t>" crystal structure:</a:t>
            </a:r>
          </a:p>
          <a:p>
            <a:pPr defTabSz="457200">
              <a:defRPr sz="1600" b="1"/>
            </a:pPr>
            <a:endParaRPr/>
          </a:p>
          <a:p>
            <a:pPr defTabSz="457200">
              <a:spcBef>
                <a:spcPts val="300"/>
              </a:spcBef>
              <a:defRPr sz="1600"/>
            </a:pPr>
            <a:r>
              <a:t>	Diamond Carbon (bond length = 0.154 nm )			Silicon (bond length = 0.235 nm)</a:t>
            </a:r>
          </a:p>
          <a:p>
            <a:pPr defTabSz="457200">
              <a:defRPr sz="1600"/>
            </a:pPr>
            <a:endParaRPr/>
          </a:p>
          <a:p>
            <a:pPr defTabSz="457200">
              <a:defRPr sz="1600"/>
            </a:pPr>
            <a:endParaRPr/>
          </a:p>
          <a:p>
            <a:pPr defTabSz="457200">
              <a:defRPr sz="1600"/>
            </a:pPr>
            <a:endParaRPr/>
          </a:p>
          <a:p>
            <a:pPr defTabSz="457200">
              <a:defRPr sz="1600"/>
            </a:pPr>
            <a:endParaRPr/>
          </a:p>
          <a:p>
            <a:pPr defTabSz="457200">
              <a:defRPr sz="1600"/>
            </a:pPr>
            <a:endParaRPr/>
          </a:p>
          <a:p>
            <a:pPr defTabSz="457200">
              <a:defRPr sz="1600"/>
            </a:pPr>
            <a:endParaRPr/>
          </a:p>
          <a:p>
            <a:pPr defTabSz="457200">
              <a:defRPr sz="1600"/>
            </a:pPr>
            <a:endParaRPr/>
          </a:p>
          <a:p>
            <a:pPr defTabSz="457200"/>
            <a:endParaRPr sz="1600"/>
          </a:p>
          <a:p>
            <a:pPr defTabSz="457200">
              <a:defRPr sz="1000"/>
            </a:pPr>
            <a:endParaRPr/>
          </a:p>
          <a:p>
            <a:pPr defTabSz="457200"/>
            <a:r>
              <a:t>"Diamond" type of crystal structure has a lot of open space</a:t>
            </a:r>
          </a:p>
          <a:p>
            <a:pPr defTabSz="457200">
              <a:defRPr sz="1100"/>
            </a:pPr>
            <a:endParaRPr/>
          </a:p>
          <a:p>
            <a:pPr defTabSz="457200">
              <a:defRPr b="1"/>
            </a:pPr>
            <a:r>
              <a:t>Li is small enough to squeeze into spaces between between Si atoms</a:t>
            </a:r>
          </a:p>
          <a:p>
            <a:pPr defTabSz="457200">
              <a:defRPr sz="1200" b="1"/>
            </a:pPr>
            <a:endParaRPr/>
          </a:p>
          <a:p>
            <a:pPr defTabSz="457200">
              <a:defRPr b="1"/>
            </a:pPr>
            <a:r>
              <a:t>But Li is less likely to squeeze into spaces between closely spaced C atoms</a:t>
            </a:r>
          </a:p>
          <a:p>
            <a:pPr defTabSz="457200">
              <a:defRPr sz="700" b="1"/>
            </a:pPr>
            <a:endParaRPr/>
          </a:p>
          <a:p>
            <a:pPr defTabSz="457200">
              <a:defRPr b="1"/>
            </a:pPr>
            <a:r>
              <a:t>	</a:t>
            </a:r>
            <a:r>
              <a:rPr b="0"/>
              <a:t>And such true diamond electrodes would be hopelessly expensive anyway!</a:t>
            </a:r>
          </a:p>
        </p:txBody>
      </p:sp>
      <p:sp>
        <p:nvSpPr>
          <p:cNvPr id="1816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Carbon and silicon are column IV neighbors in the periodic table:</a:t>
            </a:r>
          </a:p>
        </p:txBody>
      </p:sp>
      <p:sp>
        <p:nvSpPr>
          <p:cNvPr id="1817" name="Rectangle 5"/>
          <p:cNvSpPr txBox="1"/>
          <p:nvPr/>
        </p:nvSpPr>
        <p:spPr>
          <a:xfrm>
            <a:off x="304800" y="64413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>
              <a:spcBef>
                <a:spcPts val="700"/>
              </a:spcBef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Figures from my "UVA Virtual Lab" website:</a:t>
            </a:r>
            <a:r>
              <a:rPr>
                <a:solidFill>
                  <a:srgbClr val="E5FFFF"/>
                </a:solidFill>
              </a:rPr>
              <a:t> </a:t>
            </a:r>
            <a:r>
              <a:rPr i="0"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https:</a:t>
            </a:r>
            <a:r>
              <a:rPr i="0"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//WeCanFigureThisOut.org/VL/Semiconductor_crystals.htm</a:t>
            </a:r>
          </a:p>
        </p:txBody>
      </p:sp>
      <p:pic>
        <p:nvPicPr>
          <p:cNvPr id="1818" name="Picture 89" descr="Picture 8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314" y="2057400"/>
            <a:ext cx="2373086" cy="182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9" name="Picture 90" descr="Picture 9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6513" y="1874939"/>
            <a:ext cx="2906487" cy="2239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546099"/>
            <a:ext cx="8991600" cy="5791201"/>
          </a:xfrm>
          <a:prstGeom prst="rect">
            <a:avLst/>
          </a:prstGeom>
        </p:spPr>
        <p:txBody>
          <a:bodyPr/>
          <a:lstStyle/>
          <a:p>
            <a:pPr defTabSz="457200">
              <a:defRPr sz="1400"/>
            </a:pPr>
            <a:endParaRPr/>
          </a:p>
          <a:p>
            <a:pPr defTabSz="457200"/>
            <a:r>
              <a:t>Carbon in its alternate (also cheaper) "</a:t>
            </a:r>
            <a:r>
              <a:rPr b="1"/>
              <a:t>graphite</a:t>
            </a:r>
            <a:r>
              <a:t>" structure, with stacked planes:</a:t>
            </a:r>
          </a:p>
          <a:p>
            <a:pPr defTabSz="457200"/>
            <a:endParaRPr/>
          </a:p>
          <a:p>
            <a:pPr defTabSz="457200"/>
            <a:endParaRPr/>
          </a:p>
          <a:p>
            <a:pPr defTabSz="457200"/>
            <a:endParaRPr/>
          </a:p>
          <a:p>
            <a:pPr defTabSz="457200"/>
            <a:endParaRPr/>
          </a:p>
          <a:p>
            <a:pPr defTabSz="457200"/>
            <a:endParaRPr/>
          </a:p>
          <a:p>
            <a:pPr defTabSz="457200"/>
            <a:endParaRPr/>
          </a:p>
          <a:p>
            <a:pPr defTabSz="457200">
              <a:defRPr sz="1600"/>
            </a:pPr>
            <a:endParaRPr/>
          </a:p>
          <a:p>
            <a:pPr defTabSz="457200"/>
            <a:endParaRPr sz="1600"/>
          </a:p>
          <a:p>
            <a:pPr algn="ctr" defTabSz="457200">
              <a:defRPr>
                <a:solidFill>
                  <a:srgbClr val="FFCC00"/>
                </a:solidFill>
              </a:defRPr>
            </a:pPr>
            <a:r>
              <a:t>Li CAN slide between these "graphitic" carbon planes</a:t>
            </a:r>
          </a:p>
          <a:p>
            <a:pPr defTabSz="457200">
              <a:defRPr sz="1600"/>
            </a:pPr>
            <a:endParaRPr/>
          </a:p>
          <a:p>
            <a:pPr defTabSz="457200"/>
            <a:r>
              <a:t>But in some ways, Si anodes are still more attractive</a:t>
            </a:r>
          </a:p>
          <a:p>
            <a:pPr defTabSz="457200">
              <a:defRPr sz="1100"/>
            </a:pPr>
            <a:endParaRPr/>
          </a:p>
          <a:p>
            <a:pPr defTabSz="457200"/>
            <a:r>
              <a:t>Because silicon crystal growth was </a:t>
            </a:r>
            <a:r>
              <a:rPr b="1"/>
              <a:t>perfected</a:t>
            </a:r>
            <a:r>
              <a:t> by the microelectronics industry</a:t>
            </a:r>
          </a:p>
          <a:p>
            <a:pPr defTabSz="457200">
              <a:defRPr sz="800"/>
            </a:pPr>
            <a:endParaRPr/>
          </a:p>
          <a:p>
            <a:pPr defTabSz="457200"/>
            <a:r>
              <a:t>	And crystals are now available in huge sizes (30 cm dia. x meters long)</a:t>
            </a:r>
          </a:p>
          <a:p>
            <a:pPr defTabSz="457200">
              <a:defRPr sz="700"/>
            </a:pPr>
            <a:endParaRPr/>
          </a:p>
          <a:p>
            <a:pPr defTabSz="457200"/>
            <a:r>
              <a:t>		With precut and fully polished wafers costing only ten's of dollars</a:t>
            </a:r>
          </a:p>
        </p:txBody>
      </p:sp>
      <p:sp>
        <p:nvSpPr>
          <p:cNvPr id="1822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But we know that carbon has a second possible crystal structure:</a:t>
            </a:r>
          </a:p>
        </p:txBody>
      </p:sp>
      <p:sp>
        <p:nvSpPr>
          <p:cNvPr id="1823" name="Rectangle 5">
            <a:hlinkClick r:id="rId2"/>
          </p:cNvPr>
          <p:cNvSpPr txBox="1"/>
          <p:nvPr/>
        </p:nvSpPr>
        <p:spPr>
          <a:xfrm>
            <a:off x="304800" y="64413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>
              <a:spcBef>
                <a:spcPts val="700"/>
              </a:spcBef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Figures from my "UVA Virtual Lab" website:</a:t>
            </a:r>
            <a:r>
              <a:rPr>
                <a:solidFill>
                  <a:srgbClr val="E5FFFF"/>
                </a:solidFill>
              </a:rPr>
              <a:t> </a:t>
            </a:r>
            <a:r>
              <a:rPr i="0"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https:</a:t>
            </a:r>
            <a:r>
              <a:rPr i="0"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//WeCanFigureThisOut.org/VL/Nanocarbon.htm</a:t>
            </a:r>
          </a:p>
        </p:txBody>
      </p:sp>
      <p:grpSp>
        <p:nvGrpSpPr>
          <p:cNvPr id="1827" name="Group 24"/>
          <p:cNvGrpSpPr/>
          <p:nvPr/>
        </p:nvGrpSpPr>
        <p:grpSpPr>
          <a:xfrm>
            <a:off x="2971800" y="1447799"/>
            <a:ext cx="3124200" cy="2133602"/>
            <a:chOff x="0" y="0"/>
            <a:chExt cx="3124199" cy="2133600"/>
          </a:xfrm>
        </p:grpSpPr>
        <p:pic>
          <p:nvPicPr>
            <p:cNvPr id="1824" name="Picture 21" descr="Picture 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239892"/>
              <a:ext cx="3110685" cy="893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5" name="Picture 22" descr="Picture 2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515" y="619744"/>
              <a:ext cx="3110685" cy="893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6" name="Picture 23" descr="Picture 2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65" y="-1"/>
              <a:ext cx="3110686" cy="893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 Hands-on Introduction to Nanoscience: WeCanFigureThisOut.org/NANO/Nano_home.htm</a:t>
            </a:r>
          </a:p>
        </p:txBody>
      </p:sp>
      <p:sp>
        <p:nvSpPr>
          <p:cNvPr id="128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381000"/>
          </a:xfrm>
          <a:prstGeom prst="rect">
            <a:avLst/>
          </a:prstGeom>
        </p:spPr>
        <p:txBody>
          <a:bodyPr/>
          <a:lstStyle/>
          <a:p>
            <a:pPr defTabSz="804672">
              <a:defRPr sz="1936">
                <a:effectLst>
                  <a:outerShdw blurRad="33528" dist="33528" dir="2700000" rotWithShape="0">
                    <a:srgbClr val="000000"/>
                  </a:outerShdw>
                </a:effectLst>
              </a:defRPr>
            </a:pPr>
            <a:r>
              <a:t>So "electricity" is almost all about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pumping</a:t>
            </a:r>
            <a:r>
              <a:t> charge</a:t>
            </a:r>
          </a:p>
        </p:txBody>
      </p:sp>
      <p:sp>
        <p:nvSpPr>
          <p:cNvPr id="129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90600"/>
            <a:ext cx="8763000" cy="5335407"/>
          </a:xfrm>
          <a:prstGeom prst="rect">
            <a:avLst/>
          </a:prstGeom>
        </p:spPr>
        <p:txBody>
          <a:bodyPr/>
          <a:lstStyle/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PUMP</a:t>
            </a:r>
            <a:r>
              <a:rPr b="0"/>
              <a:t> charge in one end of something and out the other end: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"Something" = Battery, solar cell, generator,  . . .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That's WHY it's called electrical </a:t>
            </a:r>
            <a:r>
              <a:rPr b="1"/>
              <a:t>current</a:t>
            </a:r>
            <a:r>
              <a:t>: An analogy to incompressible water: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>
                <a:solidFill>
                  <a:srgbClr val="FFD119"/>
                </a:solidFill>
              </a:rPr>
              <a:t>Can pump water THROUGH pipes, but if try to increase water IN pipe =&gt; Explosion!</a:t>
            </a:r>
            <a:endParaRPr>
              <a:solidFill>
                <a:srgbClr val="FFD119"/>
              </a:solidFill>
            </a:endParaRP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FFD119"/>
              </a:solidFill>
            </a:endParaRP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Battery, solar cell, generator . . . are all CHARGE PUMPS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And pumps are judged on basis of the </a:t>
            </a:r>
            <a:r>
              <a:rPr b="1"/>
              <a:t>flow</a:t>
            </a:r>
            <a:r>
              <a:t> and </a:t>
            </a:r>
            <a:r>
              <a:rPr b="1"/>
              <a:t>pressure</a:t>
            </a:r>
            <a:r>
              <a:t> they can generate:</a:t>
            </a:r>
          </a:p>
          <a:p>
            <a:pPr defTabSz="457200">
              <a:defRPr sz="2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Water Power = Flow x Pressure   		</a:t>
            </a:r>
            <a:r>
              <a:rPr b="0"/>
              <a:t>which is analogous to:</a:t>
            </a:r>
          </a:p>
          <a:p>
            <a:pPr algn="ctr"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Electrical Power = "Current" x "Voltage"</a:t>
            </a:r>
          </a:p>
        </p:txBody>
      </p:sp>
      <p:grpSp>
        <p:nvGrpSpPr>
          <p:cNvPr id="133" name="Group 7"/>
          <p:cNvGrpSpPr/>
          <p:nvPr/>
        </p:nvGrpSpPr>
        <p:grpSpPr>
          <a:xfrm>
            <a:off x="6858000" y="990599"/>
            <a:ext cx="990600" cy="533402"/>
            <a:chOff x="0" y="0"/>
            <a:chExt cx="990600" cy="533400"/>
          </a:xfrm>
        </p:grpSpPr>
        <p:sp>
          <p:nvSpPr>
            <p:cNvPr id="130" name="Left Arrow 5"/>
            <p:cNvSpPr/>
            <p:nvPr/>
          </p:nvSpPr>
          <p:spPr>
            <a:xfrm>
              <a:off x="0" y="228600"/>
              <a:ext cx="990600" cy="30480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1" name="Oval 4"/>
            <p:cNvSpPr/>
            <p:nvPr/>
          </p:nvSpPr>
          <p:spPr>
            <a:xfrm>
              <a:off x="304800" y="-1"/>
              <a:ext cx="457201" cy="457201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32" name="Circular Arrow 6"/>
            <p:cNvSpPr/>
            <p:nvPr/>
          </p:nvSpPr>
          <p:spPr>
            <a:xfrm rot="5400000">
              <a:off x="358694" y="74073"/>
              <a:ext cx="349419" cy="333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8" h="19300" extrusionOk="0">
                  <a:moveTo>
                    <a:pt x="19055" y="12539"/>
                  </a:moveTo>
                  <a:cubicBezTo>
                    <a:pt x="17442" y="17622"/>
                    <a:pt x="11971" y="20450"/>
                    <a:pt x="6833" y="18854"/>
                  </a:cubicBezTo>
                  <a:cubicBezTo>
                    <a:pt x="1696" y="17259"/>
                    <a:pt x="-1162" y="11845"/>
                    <a:pt x="450" y="6761"/>
                  </a:cubicBezTo>
                  <a:cubicBezTo>
                    <a:pt x="2063" y="1678"/>
                    <a:pt x="7535" y="-1150"/>
                    <a:pt x="12672" y="446"/>
                  </a:cubicBezTo>
                  <a:cubicBezTo>
                    <a:pt x="15784" y="1412"/>
                    <a:pt x="18202" y="3854"/>
                    <a:pt x="19113" y="6953"/>
                  </a:cubicBezTo>
                  <a:lnTo>
                    <a:pt x="20438" y="6953"/>
                  </a:lnTo>
                  <a:lnTo>
                    <a:pt x="18110" y="9650"/>
                  </a:lnTo>
                  <a:lnTo>
                    <a:pt x="14867" y="6953"/>
                  </a:lnTo>
                  <a:lnTo>
                    <a:pt x="16161" y="6953"/>
                  </a:lnTo>
                  <a:lnTo>
                    <a:pt x="16161" y="6953"/>
                  </a:lnTo>
                  <a:cubicBezTo>
                    <a:pt x="14655" y="3451"/>
                    <a:pt x="10566" y="1819"/>
                    <a:pt x="7027" y="3309"/>
                  </a:cubicBezTo>
                  <a:cubicBezTo>
                    <a:pt x="3487" y="4799"/>
                    <a:pt x="1839" y="8845"/>
                    <a:pt x="3344" y="12347"/>
                  </a:cubicBezTo>
                  <a:cubicBezTo>
                    <a:pt x="4850" y="15849"/>
                    <a:pt x="8939" y="17481"/>
                    <a:pt x="12479" y="15991"/>
                  </a:cubicBezTo>
                  <a:cubicBezTo>
                    <a:pt x="14355" y="15201"/>
                    <a:pt x="15787" y="13638"/>
                    <a:pt x="16397" y="11714"/>
                  </a:cubicBezTo>
                  <a:close/>
                </a:path>
              </a:pathLst>
            </a:custGeom>
            <a:solidFill>
              <a:srgbClr val="0033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685800"/>
            <a:ext cx="8991600" cy="4342138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To increase Li battery capacity we cram as much Li into the anode as possible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But when a LOT of Li slithers into the spaces, the </a:t>
            </a:r>
            <a:r>
              <a:rPr b="1"/>
              <a:t>Si crystal actually expands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b="1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b="1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b="1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b="1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b="1"/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With enough added Li, silicon expands by 2-3 times, actually changing its structure:									</a:t>
            </a:r>
          </a:p>
        </p:txBody>
      </p:sp>
      <p:sp>
        <p:nvSpPr>
          <p:cNvPr id="1830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But there is still a problem (or challenge) for Si anodes:</a:t>
            </a:r>
          </a:p>
        </p:txBody>
      </p:sp>
      <p:sp>
        <p:nvSpPr>
          <p:cNvPr id="1831" name="Rectangle 5"/>
          <p:cNvSpPr txBox="1"/>
          <p:nvPr/>
        </p:nvSpPr>
        <p:spPr>
          <a:xfrm>
            <a:off x="304800" y="6167119"/>
            <a:ext cx="8534400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>
              <a:spcBef>
                <a:spcPts val="700"/>
              </a:spcBef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Top from my "UVA Virtual Lab" website:</a:t>
            </a:r>
            <a:r>
              <a:rPr>
                <a:solidFill>
                  <a:srgbClr val="E5FFFF"/>
                </a:solidFill>
              </a:rPr>
              <a:t> </a:t>
            </a:r>
            <a:r>
              <a:rPr i="0"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https://WeCanFigureThisOut.org/VL/Semiconductor_crystals.htm</a:t>
            </a:r>
            <a:endParaRPr i="0">
              <a:solidFill>
                <a:srgbClr val="CC3300"/>
              </a:solidFill>
              <a:latin typeface="Tahoma"/>
              <a:ea typeface="Tahoma"/>
              <a:cs typeface="Tahoma"/>
              <a:sym typeface="Tahoma"/>
            </a:endParaRPr>
          </a:p>
          <a:p>
            <a:pPr>
              <a:spcBef>
                <a:spcPts val="700"/>
              </a:spcBef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Bottom: http://www.greencarcongress.com/2014/02/20140204-nmr.html</a:t>
            </a:r>
          </a:p>
        </p:txBody>
      </p:sp>
      <p:grpSp>
        <p:nvGrpSpPr>
          <p:cNvPr id="1835" name="Group 12"/>
          <p:cNvGrpSpPr/>
          <p:nvPr/>
        </p:nvGrpSpPr>
        <p:grpSpPr>
          <a:xfrm>
            <a:off x="1981200" y="1676400"/>
            <a:ext cx="5638800" cy="1630261"/>
            <a:chOff x="0" y="0"/>
            <a:chExt cx="5638799" cy="1630260"/>
          </a:xfrm>
        </p:grpSpPr>
        <p:pic>
          <p:nvPicPr>
            <p:cNvPr id="1832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8801"/>
              <a:ext cx="2013858" cy="1449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3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73802" y="0"/>
              <a:ext cx="2264998" cy="1630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4" name="Right Arrow 11"/>
            <p:cNvSpPr/>
            <p:nvPr/>
          </p:nvSpPr>
          <p:spPr>
            <a:xfrm>
              <a:off x="2454536" y="676432"/>
              <a:ext cx="663389" cy="3717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836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7000" y="4150359"/>
            <a:ext cx="3962400" cy="1937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762000"/>
            <a:ext cx="8991600" cy="5562600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Or at least it may do that the first few (or few hundred) times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But during </a:t>
            </a:r>
            <a:r>
              <a:rPr b="1"/>
              <a:t>charging</a:t>
            </a:r>
            <a:r>
              <a:t> it's likely that Li is not added </a:t>
            </a:r>
            <a:r>
              <a:rPr b="1"/>
              <a:t>uniformly</a:t>
            </a:r>
            <a:r>
              <a:t> to the Si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And during </a:t>
            </a:r>
            <a:r>
              <a:rPr b="1"/>
              <a:t>discharging</a:t>
            </a:r>
            <a:r>
              <a:t> it's likely that Li is not removed </a:t>
            </a:r>
            <a:r>
              <a:rPr b="1"/>
              <a:t>uniformly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b="1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Resulting in non-uniform expansion and contraction of the silicon =&gt;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Huge non-uniform stress across the crystal =&gt;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Eventual development of cracks and fractures</a:t>
            </a:r>
          </a:p>
          <a:p>
            <a:pPr defTabSz="457200"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With these cracks/fractures, as silicon shrinks upon battery discharge:</a:t>
            </a:r>
            <a:endParaRPr sz="800"/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Si pieces separate =&gt;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</a:t>
            </a:r>
            <a:r>
              <a:rPr b="1"/>
              <a:t>Electrical contact between pieces is lost </a:t>
            </a:r>
            <a:r>
              <a:t>=&gt; </a:t>
            </a:r>
          </a:p>
          <a:p>
            <a:pPr defTabSz="457200"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sz="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				Shrinking effective anode size &amp; capacity</a:t>
            </a:r>
          </a:p>
        </p:txBody>
      </p:sp>
      <p:sp>
        <p:nvSpPr>
          <p:cNvPr id="1839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3810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When Li ion battery discharges, silicon anode shrinks and reorders:</a:t>
            </a:r>
          </a:p>
        </p:txBody>
      </p:sp>
      <p:grpSp>
        <p:nvGrpSpPr>
          <p:cNvPr id="1853" name="Group 25"/>
          <p:cNvGrpSpPr/>
          <p:nvPr/>
        </p:nvGrpSpPr>
        <p:grpSpPr>
          <a:xfrm>
            <a:off x="609599" y="5638800"/>
            <a:ext cx="3276601" cy="914400"/>
            <a:chOff x="0" y="0"/>
            <a:chExt cx="3276599" cy="914400"/>
          </a:xfrm>
        </p:grpSpPr>
        <p:sp>
          <p:nvSpPr>
            <p:cNvPr id="1840" name="Rectangle 12"/>
            <p:cNvSpPr/>
            <p:nvPr/>
          </p:nvSpPr>
          <p:spPr>
            <a:xfrm>
              <a:off x="-1" y="0"/>
              <a:ext cx="838562" cy="914400"/>
            </a:xfrm>
            <a:prstGeom prst="rect">
              <a:avLst/>
            </a:prstGeom>
            <a:solidFill>
              <a:srgbClr val="A6A6A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845" name="Group 22"/>
            <p:cNvGrpSpPr/>
            <p:nvPr/>
          </p:nvGrpSpPr>
          <p:grpSpPr>
            <a:xfrm>
              <a:off x="1304428" y="33555"/>
              <a:ext cx="791975" cy="847289"/>
              <a:chOff x="0" y="0"/>
              <a:chExt cx="791973" cy="847287"/>
            </a:xfrm>
          </p:grpSpPr>
          <p:sp>
            <p:nvSpPr>
              <p:cNvPr id="1841" name="Rectangle 13"/>
              <p:cNvSpPr/>
              <p:nvPr/>
            </p:nvSpPr>
            <p:spPr>
              <a:xfrm>
                <a:off x="0" y="444616"/>
                <a:ext cx="372694" cy="402672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42" name="Rectangle 14"/>
              <p:cNvSpPr/>
              <p:nvPr/>
            </p:nvSpPr>
            <p:spPr>
              <a:xfrm>
                <a:off x="0" y="0"/>
                <a:ext cx="372694" cy="402672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43" name="Rectangle 15"/>
              <p:cNvSpPr/>
              <p:nvPr/>
            </p:nvSpPr>
            <p:spPr>
              <a:xfrm>
                <a:off x="419280" y="444616"/>
                <a:ext cx="372694" cy="402672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44" name="Rectangle 16"/>
              <p:cNvSpPr/>
              <p:nvPr/>
            </p:nvSpPr>
            <p:spPr>
              <a:xfrm>
                <a:off x="419280" y="0"/>
                <a:ext cx="372694" cy="402672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50" name="Group 21"/>
            <p:cNvGrpSpPr/>
            <p:nvPr/>
          </p:nvGrpSpPr>
          <p:grpSpPr>
            <a:xfrm>
              <a:off x="2531212" y="50333"/>
              <a:ext cx="745388" cy="805344"/>
              <a:chOff x="0" y="0"/>
              <a:chExt cx="745387" cy="805342"/>
            </a:xfrm>
          </p:grpSpPr>
          <p:sp>
            <p:nvSpPr>
              <p:cNvPr id="1846" name="Rectangle 17"/>
              <p:cNvSpPr/>
              <p:nvPr/>
            </p:nvSpPr>
            <p:spPr>
              <a:xfrm>
                <a:off x="-1" y="-1"/>
                <a:ext cx="279521" cy="298276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47" name="Rectangle 18"/>
              <p:cNvSpPr/>
              <p:nvPr/>
            </p:nvSpPr>
            <p:spPr>
              <a:xfrm>
                <a:off x="465867" y="-1"/>
                <a:ext cx="279521" cy="298276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48" name="Rectangle 19"/>
              <p:cNvSpPr/>
              <p:nvPr/>
            </p:nvSpPr>
            <p:spPr>
              <a:xfrm>
                <a:off x="-1" y="507067"/>
                <a:ext cx="279521" cy="298276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49" name="Rectangle 20"/>
              <p:cNvSpPr/>
              <p:nvPr/>
            </p:nvSpPr>
            <p:spPr>
              <a:xfrm>
                <a:off x="465867" y="507067"/>
                <a:ext cx="279521" cy="298276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spcBef>
                    <a:spcPts val="0"/>
                  </a:spcBef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851" name="Right Arrow 23"/>
            <p:cNvSpPr/>
            <p:nvPr/>
          </p:nvSpPr>
          <p:spPr>
            <a:xfrm>
              <a:off x="947263" y="184557"/>
              <a:ext cx="186348" cy="6040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2" name="Right Arrow 24"/>
            <p:cNvSpPr/>
            <p:nvPr/>
          </p:nvSpPr>
          <p:spPr>
            <a:xfrm>
              <a:off x="2220634" y="184557"/>
              <a:ext cx="186348" cy="6040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"A Hands-on Introduction to Nanoscience: WeCanFigureThisOut.org/NANO/Nano_home.htm</a:t>
            </a:r>
          </a:p>
        </p:txBody>
      </p:sp>
      <p:sp>
        <p:nvSpPr>
          <p:cNvPr id="1856" name="Rectangle 2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534400" cy="6858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 solution is provided by </a:t>
            </a:r>
            <a:r>
              <a:rPr b="1" i="0">
                <a:latin typeface="Tahoma"/>
                <a:ea typeface="Tahoma"/>
                <a:cs typeface="Tahoma"/>
                <a:sym typeface="Tahoma"/>
              </a:rPr>
              <a:t>nanoscale self-assembly</a:t>
            </a:r>
            <a:r>
              <a:t>:</a:t>
            </a:r>
          </a:p>
        </p:txBody>
      </p:sp>
      <p:sp>
        <p:nvSpPr>
          <p:cNvPr id="1857" name="Rectangle 8"/>
          <p:cNvSpPr txBox="1"/>
          <p:nvPr/>
        </p:nvSpPr>
        <p:spPr>
          <a:xfrm>
            <a:off x="228600" y="762000"/>
            <a:ext cx="8915400" cy="2652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On Si wafer, lay down nanopattern of metal, heat to melt, then expose to SiH</a:t>
            </a:r>
            <a:r>
              <a:rPr baseline="-25000"/>
              <a:t>4</a:t>
            </a:r>
            <a:r>
              <a:t> vapor: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8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858" name="Rectangle 36"/>
          <p:cNvSpPr txBox="1"/>
          <p:nvPr/>
        </p:nvSpPr>
        <p:spPr>
          <a:xfrm>
            <a:off x="304800" y="2590800"/>
            <a:ext cx="8458200" cy="39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SiH</a:t>
            </a:r>
            <a:r>
              <a:rPr baseline="-25000"/>
              <a:t>4</a:t>
            </a:r>
            <a:r>
              <a:t> decomposes, releasing Si to dissolve into the molten metal dot</a:t>
            </a:r>
          </a:p>
        </p:txBody>
      </p:sp>
      <p:sp>
        <p:nvSpPr>
          <p:cNvPr id="1859" name="Rectangle 37"/>
          <p:cNvSpPr txBox="1"/>
          <p:nvPr/>
        </p:nvSpPr>
        <p:spPr>
          <a:xfrm>
            <a:off x="381000" y="4419600"/>
            <a:ext cx="85344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Si diffuses down to wafer where it solidifies creating a growing column of new Si:</a:t>
            </a:r>
          </a:p>
        </p:txBody>
      </p:sp>
      <p:grpSp>
        <p:nvGrpSpPr>
          <p:cNvPr id="1892" name="Group 78"/>
          <p:cNvGrpSpPr/>
          <p:nvPr/>
        </p:nvGrpSpPr>
        <p:grpSpPr>
          <a:xfrm>
            <a:off x="990600" y="1363759"/>
            <a:ext cx="1981200" cy="1066703"/>
            <a:chOff x="0" y="0"/>
            <a:chExt cx="1981200" cy="1066701"/>
          </a:xfrm>
        </p:grpSpPr>
        <p:sp>
          <p:nvSpPr>
            <p:cNvPr id="1860" name="Oval 10"/>
            <p:cNvSpPr/>
            <p:nvPr/>
          </p:nvSpPr>
          <p:spPr>
            <a:xfrm>
              <a:off x="660400" y="433845"/>
              <a:ext cx="636814" cy="394043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61" name="Rectangle 9"/>
            <p:cNvSpPr/>
            <p:nvPr/>
          </p:nvSpPr>
          <p:spPr>
            <a:xfrm>
              <a:off x="0" y="636837"/>
              <a:ext cx="1981200" cy="429865"/>
            </a:xfrm>
            <a:prstGeom prst="rect">
              <a:avLst/>
            </a:prstGeom>
            <a:solidFill>
              <a:srgbClr val="FFCC00"/>
            </a:solidFill>
            <a:ln w="12700" cap="flat">
              <a:solidFill>
                <a:srgbClr val="CC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62" name="Oval 11"/>
            <p:cNvSpPr/>
            <p:nvPr/>
          </p:nvSpPr>
          <p:spPr>
            <a:xfrm>
              <a:off x="1438728" y="135328"/>
              <a:ext cx="70759" cy="71645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63" name="Oval 12"/>
            <p:cNvSpPr/>
            <p:nvPr/>
          </p:nvSpPr>
          <p:spPr>
            <a:xfrm>
              <a:off x="1155699" y="278616"/>
              <a:ext cx="70759" cy="71645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64" name="Oval 13"/>
            <p:cNvSpPr/>
            <p:nvPr/>
          </p:nvSpPr>
          <p:spPr>
            <a:xfrm>
              <a:off x="1580242" y="350260"/>
              <a:ext cx="70759" cy="71645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65" name="Oval 14"/>
            <p:cNvSpPr/>
            <p:nvPr/>
          </p:nvSpPr>
          <p:spPr>
            <a:xfrm>
              <a:off x="872671" y="63684"/>
              <a:ext cx="70759" cy="71645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66" name="Oval 15"/>
            <p:cNvSpPr/>
            <p:nvPr/>
          </p:nvSpPr>
          <p:spPr>
            <a:xfrm>
              <a:off x="518885" y="278616"/>
              <a:ext cx="70759" cy="71645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871" name="Group 52"/>
            <p:cNvGrpSpPr/>
            <p:nvPr/>
          </p:nvGrpSpPr>
          <p:grpSpPr>
            <a:xfrm>
              <a:off x="455988" y="222892"/>
              <a:ext cx="196550" cy="187074"/>
              <a:chOff x="0" y="0"/>
              <a:chExt cx="196549" cy="187072"/>
            </a:xfrm>
          </p:grpSpPr>
          <p:sp>
            <p:nvSpPr>
              <p:cNvPr id="1867" name="Oval 15"/>
              <p:cNvSpPr/>
              <p:nvPr/>
            </p:nvSpPr>
            <p:spPr>
              <a:xfrm>
                <a:off x="125791" y="0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68" name="Oval 15"/>
              <p:cNvSpPr/>
              <p:nvPr/>
            </p:nvSpPr>
            <p:spPr>
              <a:xfrm>
                <a:off x="125791" y="11144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69" name="Oval 15"/>
              <p:cNvSpPr/>
              <p:nvPr/>
            </p:nvSpPr>
            <p:spPr>
              <a:xfrm>
                <a:off x="0" y="3979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70" name="Oval 15"/>
              <p:cNvSpPr/>
              <p:nvPr/>
            </p:nvSpPr>
            <p:spPr>
              <a:xfrm>
                <a:off x="0" y="11542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876" name="Group 53"/>
            <p:cNvGrpSpPr/>
            <p:nvPr/>
          </p:nvGrpSpPr>
          <p:grpSpPr>
            <a:xfrm>
              <a:off x="805843" y="-1"/>
              <a:ext cx="196550" cy="187074"/>
              <a:chOff x="0" y="0"/>
              <a:chExt cx="196549" cy="187072"/>
            </a:xfrm>
          </p:grpSpPr>
          <p:sp>
            <p:nvSpPr>
              <p:cNvPr id="1872" name="Oval 15"/>
              <p:cNvSpPr/>
              <p:nvPr/>
            </p:nvSpPr>
            <p:spPr>
              <a:xfrm>
                <a:off x="125791" y="0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73" name="Oval 15"/>
              <p:cNvSpPr/>
              <p:nvPr/>
            </p:nvSpPr>
            <p:spPr>
              <a:xfrm>
                <a:off x="125791" y="11144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74" name="Oval 15"/>
              <p:cNvSpPr/>
              <p:nvPr/>
            </p:nvSpPr>
            <p:spPr>
              <a:xfrm>
                <a:off x="0" y="3979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75" name="Oval 15"/>
              <p:cNvSpPr/>
              <p:nvPr/>
            </p:nvSpPr>
            <p:spPr>
              <a:xfrm>
                <a:off x="0" y="11542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881" name="Group 58"/>
            <p:cNvGrpSpPr/>
            <p:nvPr/>
          </p:nvGrpSpPr>
          <p:grpSpPr>
            <a:xfrm>
              <a:off x="1092802" y="222892"/>
              <a:ext cx="196550" cy="187074"/>
              <a:chOff x="0" y="0"/>
              <a:chExt cx="196549" cy="187072"/>
            </a:xfrm>
          </p:grpSpPr>
          <p:sp>
            <p:nvSpPr>
              <p:cNvPr id="1877" name="Oval 15"/>
              <p:cNvSpPr/>
              <p:nvPr/>
            </p:nvSpPr>
            <p:spPr>
              <a:xfrm>
                <a:off x="125791" y="0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78" name="Oval 15"/>
              <p:cNvSpPr/>
              <p:nvPr/>
            </p:nvSpPr>
            <p:spPr>
              <a:xfrm>
                <a:off x="125791" y="11144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79" name="Oval 15"/>
              <p:cNvSpPr/>
              <p:nvPr/>
            </p:nvSpPr>
            <p:spPr>
              <a:xfrm>
                <a:off x="0" y="3979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80" name="Oval 15"/>
              <p:cNvSpPr/>
              <p:nvPr/>
            </p:nvSpPr>
            <p:spPr>
              <a:xfrm>
                <a:off x="0" y="11542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886" name="Group 63"/>
            <p:cNvGrpSpPr/>
            <p:nvPr/>
          </p:nvGrpSpPr>
          <p:grpSpPr>
            <a:xfrm>
              <a:off x="1371900" y="79603"/>
              <a:ext cx="196550" cy="187074"/>
              <a:chOff x="0" y="0"/>
              <a:chExt cx="196549" cy="187072"/>
            </a:xfrm>
          </p:grpSpPr>
          <p:sp>
            <p:nvSpPr>
              <p:cNvPr id="1882" name="Oval 15"/>
              <p:cNvSpPr/>
              <p:nvPr/>
            </p:nvSpPr>
            <p:spPr>
              <a:xfrm>
                <a:off x="125791" y="0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83" name="Oval 15"/>
              <p:cNvSpPr/>
              <p:nvPr/>
            </p:nvSpPr>
            <p:spPr>
              <a:xfrm>
                <a:off x="125791" y="11144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84" name="Oval 15"/>
              <p:cNvSpPr/>
              <p:nvPr/>
            </p:nvSpPr>
            <p:spPr>
              <a:xfrm>
                <a:off x="0" y="3979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85" name="Oval 15"/>
              <p:cNvSpPr/>
              <p:nvPr/>
            </p:nvSpPr>
            <p:spPr>
              <a:xfrm>
                <a:off x="0" y="11542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891" name="Group 68"/>
            <p:cNvGrpSpPr/>
            <p:nvPr/>
          </p:nvGrpSpPr>
          <p:grpSpPr>
            <a:xfrm>
              <a:off x="1513408" y="290556"/>
              <a:ext cx="196551" cy="187074"/>
              <a:chOff x="0" y="0"/>
              <a:chExt cx="196549" cy="187072"/>
            </a:xfrm>
          </p:grpSpPr>
          <p:sp>
            <p:nvSpPr>
              <p:cNvPr id="1887" name="Oval 15"/>
              <p:cNvSpPr/>
              <p:nvPr/>
            </p:nvSpPr>
            <p:spPr>
              <a:xfrm>
                <a:off x="125791" y="0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88" name="Oval 15"/>
              <p:cNvSpPr/>
              <p:nvPr/>
            </p:nvSpPr>
            <p:spPr>
              <a:xfrm>
                <a:off x="125791" y="11144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89" name="Oval 15"/>
              <p:cNvSpPr/>
              <p:nvPr/>
            </p:nvSpPr>
            <p:spPr>
              <a:xfrm>
                <a:off x="0" y="3979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890" name="Oval 15"/>
              <p:cNvSpPr/>
              <p:nvPr/>
            </p:nvSpPr>
            <p:spPr>
              <a:xfrm>
                <a:off x="0" y="115428"/>
                <a:ext cx="70759" cy="71645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927" name="Group 174"/>
          <p:cNvGrpSpPr/>
          <p:nvPr/>
        </p:nvGrpSpPr>
        <p:grpSpPr>
          <a:xfrm>
            <a:off x="3200400" y="3192271"/>
            <a:ext cx="1981200" cy="1062228"/>
            <a:chOff x="0" y="0"/>
            <a:chExt cx="1981200" cy="1062226"/>
          </a:xfrm>
        </p:grpSpPr>
        <p:sp>
          <p:nvSpPr>
            <p:cNvPr id="1893" name="Oval 16"/>
            <p:cNvSpPr/>
            <p:nvPr/>
          </p:nvSpPr>
          <p:spPr>
            <a:xfrm>
              <a:off x="660400" y="429665"/>
              <a:ext cx="636814" cy="393861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94" name="Rectangle 17"/>
            <p:cNvSpPr/>
            <p:nvPr/>
          </p:nvSpPr>
          <p:spPr>
            <a:xfrm>
              <a:off x="0" y="632562"/>
              <a:ext cx="1981200" cy="429665"/>
            </a:xfrm>
            <a:prstGeom prst="rect">
              <a:avLst/>
            </a:prstGeom>
            <a:solidFill>
              <a:srgbClr val="FFCC00"/>
            </a:solidFill>
            <a:ln w="12700" cap="flat">
              <a:solidFill>
                <a:srgbClr val="CC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95" name="Oval 18"/>
            <p:cNvSpPr/>
            <p:nvPr/>
          </p:nvSpPr>
          <p:spPr>
            <a:xfrm>
              <a:off x="1438728" y="131287"/>
              <a:ext cx="70759" cy="7161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96" name="Oval 20"/>
            <p:cNvSpPr/>
            <p:nvPr/>
          </p:nvSpPr>
          <p:spPr>
            <a:xfrm>
              <a:off x="1580242" y="346119"/>
              <a:ext cx="70759" cy="7161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97" name="Oval 21"/>
            <p:cNvSpPr/>
            <p:nvPr/>
          </p:nvSpPr>
          <p:spPr>
            <a:xfrm>
              <a:off x="872671" y="59676"/>
              <a:ext cx="70759" cy="7161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98" name="Oval 24"/>
            <p:cNvSpPr/>
            <p:nvPr/>
          </p:nvSpPr>
          <p:spPr>
            <a:xfrm>
              <a:off x="849085" y="489341"/>
              <a:ext cx="70759" cy="7161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99" name="Oval 25"/>
            <p:cNvSpPr/>
            <p:nvPr/>
          </p:nvSpPr>
          <p:spPr>
            <a:xfrm>
              <a:off x="1061357" y="489341"/>
              <a:ext cx="70759" cy="7161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904" name="Group 73"/>
            <p:cNvGrpSpPr/>
            <p:nvPr/>
          </p:nvGrpSpPr>
          <p:grpSpPr>
            <a:xfrm>
              <a:off x="805843" y="-1"/>
              <a:ext cx="196550" cy="186987"/>
              <a:chOff x="0" y="0"/>
              <a:chExt cx="196549" cy="186985"/>
            </a:xfrm>
          </p:grpSpPr>
          <p:sp>
            <p:nvSpPr>
              <p:cNvPr id="1900" name="Oval 15"/>
              <p:cNvSpPr/>
              <p:nvPr/>
            </p:nvSpPr>
            <p:spPr>
              <a:xfrm>
                <a:off x="125791" y="-1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01" name="Oval 15"/>
              <p:cNvSpPr/>
              <p:nvPr/>
            </p:nvSpPr>
            <p:spPr>
              <a:xfrm>
                <a:off x="125791" y="111397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02" name="Oval 15"/>
              <p:cNvSpPr/>
              <p:nvPr/>
            </p:nvSpPr>
            <p:spPr>
              <a:xfrm>
                <a:off x="0" y="3978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03" name="Oval 15"/>
              <p:cNvSpPr/>
              <p:nvPr/>
            </p:nvSpPr>
            <p:spPr>
              <a:xfrm>
                <a:off x="0" y="115375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09" name="Group 79"/>
            <p:cNvGrpSpPr/>
            <p:nvPr/>
          </p:nvGrpSpPr>
          <p:grpSpPr>
            <a:xfrm>
              <a:off x="1371900" y="67627"/>
              <a:ext cx="196550" cy="186986"/>
              <a:chOff x="0" y="0"/>
              <a:chExt cx="196549" cy="186985"/>
            </a:xfrm>
          </p:grpSpPr>
          <p:sp>
            <p:nvSpPr>
              <p:cNvPr id="1905" name="Oval 15"/>
              <p:cNvSpPr/>
              <p:nvPr/>
            </p:nvSpPr>
            <p:spPr>
              <a:xfrm>
                <a:off x="125791" y="-1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06" name="Oval 15"/>
              <p:cNvSpPr/>
              <p:nvPr/>
            </p:nvSpPr>
            <p:spPr>
              <a:xfrm>
                <a:off x="125791" y="111397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07" name="Oval 15"/>
              <p:cNvSpPr/>
              <p:nvPr/>
            </p:nvSpPr>
            <p:spPr>
              <a:xfrm>
                <a:off x="0" y="3978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08" name="Oval 15"/>
              <p:cNvSpPr/>
              <p:nvPr/>
            </p:nvSpPr>
            <p:spPr>
              <a:xfrm>
                <a:off x="0" y="115375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14" name="Group 84"/>
            <p:cNvGrpSpPr/>
            <p:nvPr/>
          </p:nvGrpSpPr>
          <p:grpSpPr>
            <a:xfrm>
              <a:off x="1513414" y="286442"/>
              <a:ext cx="196551" cy="186987"/>
              <a:chOff x="0" y="0"/>
              <a:chExt cx="196549" cy="186985"/>
            </a:xfrm>
          </p:grpSpPr>
          <p:sp>
            <p:nvSpPr>
              <p:cNvPr id="1910" name="Oval 15"/>
              <p:cNvSpPr/>
              <p:nvPr/>
            </p:nvSpPr>
            <p:spPr>
              <a:xfrm>
                <a:off x="125791" y="-1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11" name="Oval 15"/>
              <p:cNvSpPr/>
              <p:nvPr/>
            </p:nvSpPr>
            <p:spPr>
              <a:xfrm>
                <a:off x="125791" y="111397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12" name="Oval 15"/>
              <p:cNvSpPr/>
              <p:nvPr/>
            </p:nvSpPr>
            <p:spPr>
              <a:xfrm>
                <a:off x="0" y="3978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13" name="Oval 15"/>
              <p:cNvSpPr/>
              <p:nvPr/>
            </p:nvSpPr>
            <p:spPr>
              <a:xfrm>
                <a:off x="0" y="115375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17" name="Group 100"/>
            <p:cNvGrpSpPr/>
            <p:nvPr/>
          </p:nvGrpSpPr>
          <p:grpSpPr>
            <a:xfrm>
              <a:off x="566057" y="151171"/>
              <a:ext cx="129724" cy="123338"/>
              <a:chOff x="0" y="0"/>
              <a:chExt cx="129723" cy="123336"/>
            </a:xfrm>
          </p:grpSpPr>
          <p:sp>
            <p:nvSpPr>
              <p:cNvPr id="1915" name="Oval 15"/>
              <p:cNvSpPr/>
              <p:nvPr/>
            </p:nvSpPr>
            <p:spPr>
              <a:xfrm>
                <a:off x="-1" y="-1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16" name="Oval 15"/>
              <p:cNvSpPr/>
              <p:nvPr/>
            </p:nvSpPr>
            <p:spPr>
              <a:xfrm>
                <a:off x="58965" y="51726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20" name="Group 99"/>
            <p:cNvGrpSpPr/>
            <p:nvPr/>
          </p:nvGrpSpPr>
          <p:grpSpPr>
            <a:xfrm>
              <a:off x="310543" y="286437"/>
              <a:ext cx="114001" cy="131293"/>
              <a:chOff x="0" y="0"/>
              <a:chExt cx="114000" cy="131292"/>
            </a:xfrm>
          </p:grpSpPr>
          <p:sp>
            <p:nvSpPr>
              <p:cNvPr id="1918" name="Oval 15"/>
              <p:cNvSpPr/>
              <p:nvPr/>
            </p:nvSpPr>
            <p:spPr>
              <a:xfrm>
                <a:off x="43242" y="0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19" name="Oval 15"/>
              <p:cNvSpPr/>
              <p:nvPr/>
            </p:nvSpPr>
            <p:spPr>
              <a:xfrm>
                <a:off x="-1" y="59682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23" name="Group 107"/>
            <p:cNvGrpSpPr/>
            <p:nvPr/>
          </p:nvGrpSpPr>
          <p:grpSpPr>
            <a:xfrm>
              <a:off x="1143906" y="7950"/>
              <a:ext cx="129724" cy="123337"/>
              <a:chOff x="0" y="0"/>
              <a:chExt cx="129723" cy="123336"/>
            </a:xfrm>
          </p:grpSpPr>
          <p:sp>
            <p:nvSpPr>
              <p:cNvPr id="1921" name="Oval 15"/>
              <p:cNvSpPr/>
              <p:nvPr/>
            </p:nvSpPr>
            <p:spPr>
              <a:xfrm>
                <a:off x="-1" y="-1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22" name="Oval 15"/>
              <p:cNvSpPr/>
              <p:nvPr/>
            </p:nvSpPr>
            <p:spPr>
              <a:xfrm>
                <a:off x="58965" y="51726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26" name="Group 110"/>
            <p:cNvGrpSpPr/>
            <p:nvPr/>
          </p:nvGrpSpPr>
          <p:grpSpPr>
            <a:xfrm>
              <a:off x="1088871" y="214826"/>
              <a:ext cx="114002" cy="131293"/>
              <a:chOff x="0" y="0"/>
              <a:chExt cx="114000" cy="131292"/>
            </a:xfrm>
          </p:grpSpPr>
          <p:sp>
            <p:nvSpPr>
              <p:cNvPr id="1924" name="Oval 15"/>
              <p:cNvSpPr/>
              <p:nvPr/>
            </p:nvSpPr>
            <p:spPr>
              <a:xfrm>
                <a:off x="43242" y="0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25" name="Oval 15"/>
              <p:cNvSpPr/>
              <p:nvPr/>
            </p:nvSpPr>
            <p:spPr>
              <a:xfrm>
                <a:off x="-1" y="59682"/>
                <a:ext cx="70759" cy="7161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963" name="Group 175"/>
          <p:cNvGrpSpPr/>
          <p:nvPr/>
        </p:nvGrpSpPr>
        <p:grpSpPr>
          <a:xfrm>
            <a:off x="6400800" y="5029200"/>
            <a:ext cx="1981200" cy="1189037"/>
            <a:chOff x="0" y="0"/>
            <a:chExt cx="1981200" cy="1189036"/>
          </a:xfrm>
        </p:grpSpPr>
        <p:sp>
          <p:nvSpPr>
            <p:cNvPr id="1928" name="Oval 26"/>
            <p:cNvSpPr/>
            <p:nvPr/>
          </p:nvSpPr>
          <p:spPr>
            <a:xfrm>
              <a:off x="648607" y="413579"/>
              <a:ext cx="636815" cy="393695"/>
            </a:xfrm>
            <a:prstGeom prst="ellipse">
              <a:avLst/>
            </a:prstGeom>
            <a:solidFill>
              <a:srgbClr val="96969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929" name="Rectangle 27"/>
            <p:cNvSpPr/>
            <p:nvPr/>
          </p:nvSpPr>
          <p:spPr>
            <a:xfrm>
              <a:off x="0" y="759552"/>
              <a:ext cx="1981200" cy="429485"/>
            </a:xfrm>
            <a:prstGeom prst="rect">
              <a:avLst/>
            </a:prstGeom>
            <a:solidFill>
              <a:srgbClr val="FFCC00"/>
            </a:solidFill>
            <a:ln w="12700" cap="flat">
              <a:solidFill>
                <a:srgbClr val="CC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930" name="Oval 33"/>
            <p:cNvSpPr/>
            <p:nvPr/>
          </p:nvSpPr>
          <p:spPr>
            <a:xfrm>
              <a:off x="825501" y="560716"/>
              <a:ext cx="70759" cy="7158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931" name="Oval 34"/>
            <p:cNvSpPr/>
            <p:nvPr/>
          </p:nvSpPr>
          <p:spPr>
            <a:xfrm>
              <a:off x="1061357" y="560716"/>
              <a:ext cx="70759" cy="7158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932" name="Rectangle 38"/>
            <p:cNvSpPr/>
            <p:nvPr/>
          </p:nvSpPr>
          <p:spPr>
            <a:xfrm>
              <a:off x="636814" y="616391"/>
              <a:ext cx="660401" cy="429485"/>
            </a:xfrm>
            <a:prstGeom prst="rect">
              <a:avLst/>
            </a:pr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933" name="Oval 18"/>
            <p:cNvSpPr/>
            <p:nvPr/>
          </p:nvSpPr>
          <p:spPr>
            <a:xfrm>
              <a:off x="1426936" y="131232"/>
              <a:ext cx="70759" cy="7158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934" name="Oval 20"/>
            <p:cNvSpPr/>
            <p:nvPr/>
          </p:nvSpPr>
          <p:spPr>
            <a:xfrm>
              <a:off x="1568450" y="345974"/>
              <a:ext cx="70759" cy="7158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935" name="Oval 21"/>
            <p:cNvSpPr/>
            <p:nvPr/>
          </p:nvSpPr>
          <p:spPr>
            <a:xfrm>
              <a:off x="860879" y="59651"/>
              <a:ext cx="70759" cy="71581"/>
            </a:xfrm>
            <a:prstGeom prst="ellipse">
              <a:avLst/>
            </a:pr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grpSp>
          <p:nvGrpSpPr>
            <p:cNvPr id="1940" name="Group 117"/>
            <p:cNvGrpSpPr/>
            <p:nvPr/>
          </p:nvGrpSpPr>
          <p:grpSpPr>
            <a:xfrm>
              <a:off x="794051" y="0"/>
              <a:ext cx="196550" cy="186907"/>
              <a:chOff x="0" y="0"/>
              <a:chExt cx="196549" cy="186906"/>
            </a:xfrm>
          </p:grpSpPr>
          <p:sp>
            <p:nvSpPr>
              <p:cNvPr id="1936" name="Oval 15"/>
              <p:cNvSpPr/>
              <p:nvPr/>
            </p:nvSpPr>
            <p:spPr>
              <a:xfrm>
                <a:off x="125791" y="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37" name="Oval 15"/>
              <p:cNvSpPr/>
              <p:nvPr/>
            </p:nvSpPr>
            <p:spPr>
              <a:xfrm>
                <a:off x="125791" y="11135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38" name="Oval 15"/>
              <p:cNvSpPr/>
              <p:nvPr/>
            </p:nvSpPr>
            <p:spPr>
              <a:xfrm>
                <a:off x="0" y="3976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39" name="Oval 15"/>
              <p:cNvSpPr/>
              <p:nvPr/>
            </p:nvSpPr>
            <p:spPr>
              <a:xfrm>
                <a:off x="0" y="115326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45" name="Group 122"/>
            <p:cNvGrpSpPr/>
            <p:nvPr/>
          </p:nvGrpSpPr>
          <p:grpSpPr>
            <a:xfrm>
              <a:off x="1360108" y="67598"/>
              <a:ext cx="196550" cy="186908"/>
              <a:chOff x="0" y="0"/>
              <a:chExt cx="196549" cy="186906"/>
            </a:xfrm>
          </p:grpSpPr>
          <p:sp>
            <p:nvSpPr>
              <p:cNvPr id="1941" name="Oval 15"/>
              <p:cNvSpPr/>
              <p:nvPr/>
            </p:nvSpPr>
            <p:spPr>
              <a:xfrm>
                <a:off x="125791" y="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42" name="Oval 15"/>
              <p:cNvSpPr/>
              <p:nvPr/>
            </p:nvSpPr>
            <p:spPr>
              <a:xfrm>
                <a:off x="125791" y="11135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43" name="Oval 15"/>
              <p:cNvSpPr/>
              <p:nvPr/>
            </p:nvSpPr>
            <p:spPr>
              <a:xfrm>
                <a:off x="0" y="3976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44" name="Oval 15"/>
              <p:cNvSpPr/>
              <p:nvPr/>
            </p:nvSpPr>
            <p:spPr>
              <a:xfrm>
                <a:off x="0" y="115326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50" name="Group 127"/>
            <p:cNvGrpSpPr/>
            <p:nvPr/>
          </p:nvGrpSpPr>
          <p:grpSpPr>
            <a:xfrm>
              <a:off x="1501622" y="286322"/>
              <a:ext cx="196551" cy="186908"/>
              <a:chOff x="0" y="0"/>
              <a:chExt cx="196549" cy="186906"/>
            </a:xfrm>
          </p:grpSpPr>
          <p:sp>
            <p:nvSpPr>
              <p:cNvPr id="1946" name="Oval 15"/>
              <p:cNvSpPr/>
              <p:nvPr/>
            </p:nvSpPr>
            <p:spPr>
              <a:xfrm>
                <a:off x="125791" y="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47" name="Oval 15"/>
              <p:cNvSpPr/>
              <p:nvPr/>
            </p:nvSpPr>
            <p:spPr>
              <a:xfrm>
                <a:off x="125791" y="11135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48" name="Oval 15"/>
              <p:cNvSpPr/>
              <p:nvPr/>
            </p:nvSpPr>
            <p:spPr>
              <a:xfrm>
                <a:off x="0" y="3976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49" name="Oval 15"/>
              <p:cNvSpPr/>
              <p:nvPr/>
            </p:nvSpPr>
            <p:spPr>
              <a:xfrm>
                <a:off x="0" y="115326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53" name="Group 132"/>
            <p:cNvGrpSpPr/>
            <p:nvPr/>
          </p:nvGrpSpPr>
          <p:grpSpPr>
            <a:xfrm>
              <a:off x="554265" y="151108"/>
              <a:ext cx="129724" cy="123285"/>
              <a:chOff x="0" y="0"/>
              <a:chExt cx="129723" cy="123284"/>
            </a:xfrm>
          </p:grpSpPr>
          <p:sp>
            <p:nvSpPr>
              <p:cNvPr id="1951" name="Oval 15"/>
              <p:cNvSpPr/>
              <p:nvPr/>
            </p:nvSpPr>
            <p:spPr>
              <a:xfrm>
                <a:off x="-1" y="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52" name="Oval 15"/>
              <p:cNvSpPr/>
              <p:nvPr/>
            </p:nvSpPr>
            <p:spPr>
              <a:xfrm>
                <a:off x="58965" y="51704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56" name="Group 135"/>
            <p:cNvGrpSpPr/>
            <p:nvPr/>
          </p:nvGrpSpPr>
          <p:grpSpPr>
            <a:xfrm>
              <a:off x="298751" y="286317"/>
              <a:ext cx="114001" cy="131238"/>
              <a:chOff x="0" y="0"/>
              <a:chExt cx="114000" cy="131237"/>
            </a:xfrm>
          </p:grpSpPr>
          <p:sp>
            <p:nvSpPr>
              <p:cNvPr id="1954" name="Oval 15"/>
              <p:cNvSpPr/>
              <p:nvPr/>
            </p:nvSpPr>
            <p:spPr>
              <a:xfrm>
                <a:off x="43242" y="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55" name="Oval 15"/>
              <p:cNvSpPr/>
              <p:nvPr/>
            </p:nvSpPr>
            <p:spPr>
              <a:xfrm>
                <a:off x="-1" y="59657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59" name="Group 138"/>
            <p:cNvGrpSpPr/>
            <p:nvPr/>
          </p:nvGrpSpPr>
          <p:grpSpPr>
            <a:xfrm>
              <a:off x="1132114" y="7947"/>
              <a:ext cx="129724" cy="123285"/>
              <a:chOff x="0" y="0"/>
              <a:chExt cx="129723" cy="123284"/>
            </a:xfrm>
          </p:grpSpPr>
          <p:sp>
            <p:nvSpPr>
              <p:cNvPr id="1957" name="Oval 15"/>
              <p:cNvSpPr/>
              <p:nvPr/>
            </p:nvSpPr>
            <p:spPr>
              <a:xfrm>
                <a:off x="-1" y="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58" name="Oval 15"/>
              <p:cNvSpPr/>
              <p:nvPr/>
            </p:nvSpPr>
            <p:spPr>
              <a:xfrm>
                <a:off x="58965" y="51704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1962" name="Group 141"/>
            <p:cNvGrpSpPr/>
            <p:nvPr/>
          </p:nvGrpSpPr>
          <p:grpSpPr>
            <a:xfrm>
              <a:off x="1077079" y="214736"/>
              <a:ext cx="114002" cy="131238"/>
              <a:chOff x="0" y="0"/>
              <a:chExt cx="114000" cy="131237"/>
            </a:xfrm>
          </p:grpSpPr>
          <p:sp>
            <p:nvSpPr>
              <p:cNvPr id="1960" name="Oval 15"/>
              <p:cNvSpPr/>
              <p:nvPr/>
            </p:nvSpPr>
            <p:spPr>
              <a:xfrm>
                <a:off x="43242" y="0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61" name="Oval 15"/>
              <p:cNvSpPr/>
              <p:nvPr/>
            </p:nvSpPr>
            <p:spPr>
              <a:xfrm>
                <a:off x="-1" y="59657"/>
                <a:ext cx="70759" cy="71581"/>
              </a:xfrm>
              <a:prstGeom prst="ellipse">
                <a:avLst/>
              </a:prstGeom>
              <a:solidFill>
                <a:srgbClr val="FF635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964" name="Rectangle 36"/>
          <p:cNvSpPr txBox="1"/>
          <p:nvPr/>
        </p:nvSpPr>
        <p:spPr>
          <a:xfrm>
            <a:off x="3505200" y="1524000"/>
            <a:ext cx="5410200" cy="715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&lt;= SiH</a:t>
            </a:r>
            <a:r>
              <a:rPr baseline="-25000"/>
              <a:t>4</a:t>
            </a:r>
            <a:r>
              <a:t> approaching one of a vast array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 of now molten metal dots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r>
              <a:t>With results such as these:</a:t>
            </a:r>
          </a:p>
        </p:txBody>
      </p:sp>
      <p:sp>
        <p:nvSpPr>
          <p:cNvPr id="1967" name="Rectangle 4"/>
          <p:cNvSpPr txBox="1"/>
          <p:nvPr/>
        </p:nvSpPr>
        <p:spPr>
          <a:xfrm>
            <a:off x="4800600" y="2743200"/>
            <a:ext cx="396240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00"/>
              </a:spcBef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U. Helsinki: www.micronova.fi/units/ntq/research/nanowires.php</a:t>
            </a:r>
          </a:p>
        </p:txBody>
      </p:sp>
      <p:sp>
        <p:nvSpPr>
          <p:cNvPr id="1968" name="Rectangle 5"/>
          <p:cNvSpPr txBox="1"/>
          <p:nvPr/>
        </p:nvSpPr>
        <p:spPr>
          <a:xfrm>
            <a:off x="139699" y="3459519"/>
            <a:ext cx="8717939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Small size + accessibility =&gt; Uniform Li absorption, even stress, minimal Si cracking:					</a:t>
            </a:r>
          </a:p>
        </p:txBody>
      </p:sp>
      <p:pic>
        <p:nvPicPr>
          <p:cNvPr id="196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721320"/>
            <a:ext cx="2819400" cy="1945681"/>
          </a:xfrm>
          <a:prstGeom prst="rect">
            <a:avLst/>
          </a:prstGeom>
          <a:ln w="12700">
            <a:miter lim="400000"/>
          </a:ln>
        </p:spPr>
      </p:pic>
      <p:sp>
        <p:nvSpPr>
          <p:cNvPr id="1970" name="Rectangle 7"/>
          <p:cNvSpPr txBox="1"/>
          <p:nvPr/>
        </p:nvSpPr>
        <p:spPr>
          <a:xfrm>
            <a:off x="152400" y="2743200"/>
            <a:ext cx="4419600" cy="483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00"/>
              </a:spcBef>
              <a:defRPr sz="1200" b="0">
                <a:solidFill>
                  <a:schemeClr val="accent1"/>
                </a:solidFill>
              </a:defRPr>
            </a:pPr>
            <a:r>
              <a:t>Lorelle Mansfield -NIST:</a:t>
            </a:r>
            <a:endParaRPr>
              <a:solidFill>
                <a:srgbClr val="CC3300"/>
              </a:solidFill>
            </a:endParaRPr>
          </a:p>
          <a:p>
            <a:pPr>
              <a:spcBef>
                <a:spcPts val="200"/>
              </a:spcBef>
              <a:defRPr sz="1200" b="0">
                <a:solidFill>
                  <a:schemeClr val="accent1"/>
                </a:solidFill>
              </a:defRPr>
            </a:pPr>
            <a:r>
              <a:t>http://www.nist.gov/public_affairs/techbeat/tb2006_0525.htm</a:t>
            </a:r>
          </a:p>
        </p:txBody>
      </p:sp>
      <p:pic>
        <p:nvPicPr>
          <p:cNvPr id="1971" name="Picture 24" descr="Picture 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0" y="645120"/>
            <a:ext cx="1981200" cy="182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2" name="Picture 25" descr="Picture 25"/>
          <p:cNvPicPr>
            <a:picLocks noChangeAspect="1"/>
          </p:cNvPicPr>
          <p:nvPr/>
        </p:nvPicPr>
        <p:blipFill>
          <a:blip r:embed="rId4">
            <a:extLst/>
          </a:blip>
          <a:srcRect l="10380" t="41872"/>
          <a:stretch>
            <a:fillRect/>
          </a:stretch>
        </p:blipFill>
        <p:spPr>
          <a:xfrm>
            <a:off x="2310341" y="3962399"/>
            <a:ext cx="3861859" cy="2438402"/>
          </a:xfrm>
          <a:prstGeom prst="rect">
            <a:avLst/>
          </a:prstGeom>
          <a:ln w="12700">
            <a:miter lim="400000"/>
          </a:ln>
        </p:spPr>
      </p:pic>
      <p:sp>
        <p:nvSpPr>
          <p:cNvPr id="1973" name="TextBox 26"/>
          <p:cNvSpPr txBox="1"/>
          <p:nvPr/>
        </p:nvSpPr>
        <p:spPr>
          <a:xfrm>
            <a:off x="609600" y="6535579"/>
            <a:ext cx="8229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200" b="0">
                <a:solidFill>
                  <a:schemeClr val="accent1"/>
                </a:solidFill>
              </a:defRPr>
            </a:lvl1pPr>
          </a:lstStyle>
          <a:p>
            <a:r>
              <a:t>Designing nanostructured Si anodes for high energy lithium batteries, Wu &amp; Cui, Nano Today 7, pp 414-29 (2012)</a:t>
            </a:r>
          </a:p>
        </p:txBody>
      </p:sp>
      <p:sp>
        <p:nvSpPr>
          <p:cNvPr id="1974" name="Right Brace 27"/>
          <p:cNvSpPr/>
          <p:nvPr/>
        </p:nvSpPr>
        <p:spPr>
          <a:xfrm>
            <a:off x="6324600" y="4114800"/>
            <a:ext cx="304801" cy="2209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11"/>
                  <a:pt x="10800" y="248"/>
                </a:cubicBezTo>
                <a:lnTo>
                  <a:pt x="10800" y="10552"/>
                </a:lnTo>
                <a:cubicBezTo>
                  <a:pt x="10800" y="10689"/>
                  <a:pt x="15635" y="10800"/>
                  <a:pt x="21600" y="10800"/>
                </a:cubicBezTo>
                <a:cubicBezTo>
                  <a:pt x="15635" y="10800"/>
                  <a:pt x="10800" y="10911"/>
                  <a:pt x="10800" y="11048"/>
                </a:cubicBezTo>
                <a:lnTo>
                  <a:pt x="10800" y="21352"/>
                </a:lnTo>
                <a:cubicBezTo>
                  <a:pt x="10800" y="21489"/>
                  <a:pt x="5965" y="21600"/>
                  <a:pt x="0" y="21600"/>
                </a:cubicBezTo>
              </a:path>
            </a:pathLst>
          </a:custGeom>
          <a:ln w="38100">
            <a:solidFill>
              <a:srgbClr val="FFCC00"/>
            </a:solidFill>
          </a:ln>
        </p:spPr>
        <p:txBody>
          <a:bodyPr lIns="45719" rIns="45719"/>
          <a:lstStyle/>
          <a:p>
            <a:pPr algn="l">
              <a:spcBef>
                <a:spcPts val="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5" name="Rectangle 5"/>
          <p:cNvSpPr txBox="1"/>
          <p:nvPr/>
        </p:nvSpPr>
        <p:spPr>
          <a:xfrm>
            <a:off x="6705600" y="4876800"/>
            <a:ext cx="2362200" cy="59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spcBef>
                <a:spcPts val="300"/>
              </a:spcBef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New nano-structured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300"/>
              </a:spcBef>
              <a:defRPr sz="1600" b="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Li ion battery anodes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457200"/>
          </a:xfrm>
          <a:prstGeom prst="rect">
            <a:avLst/>
          </a:prstGeom>
        </p:spPr>
        <p:txBody>
          <a:bodyPr/>
          <a:lstStyle/>
          <a:p>
            <a:r>
              <a:t>Nanostructures are also being investigated for </a:t>
            </a:r>
            <a:r>
              <a:rPr b="1" i="0">
                <a:solidFill>
                  <a:srgbClr val="FECF29"/>
                </a:solidFill>
                <a:latin typeface="Tahoma"/>
                <a:ea typeface="Tahoma"/>
                <a:cs typeface="Tahoma"/>
                <a:sym typeface="Tahoma"/>
              </a:rPr>
              <a:t>Fuel Cells</a:t>
            </a:r>
            <a:r>
              <a:t>:</a:t>
            </a:r>
          </a:p>
        </p:txBody>
      </p:sp>
      <p:sp>
        <p:nvSpPr>
          <p:cNvPr id="1978" name="Rectangle 3"/>
          <p:cNvSpPr txBox="1"/>
          <p:nvPr/>
        </p:nvSpPr>
        <p:spPr>
          <a:xfrm>
            <a:off x="228600" y="914400"/>
            <a:ext cx="8915400" cy="1856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example, ones such as this to power automobiles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Fueled by hydrogen gas + oxygen gas 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Producing only water vapor as exhaust:</a:t>
            </a:r>
            <a:endParaRPr>
              <a:solidFill>
                <a:srgbClr val="CC3300"/>
              </a:solidFill>
            </a:endParaRPr>
          </a:p>
        </p:txBody>
      </p:sp>
      <p:grpSp>
        <p:nvGrpSpPr>
          <p:cNvPr id="2102" name="Group 141"/>
          <p:cNvGrpSpPr/>
          <p:nvPr/>
        </p:nvGrpSpPr>
        <p:grpSpPr>
          <a:xfrm>
            <a:off x="313263" y="2590799"/>
            <a:ext cx="8475142" cy="3994914"/>
            <a:chOff x="0" y="0"/>
            <a:chExt cx="8475140" cy="3994912"/>
          </a:xfrm>
        </p:grpSpPr>
        <p:sp>
          <p:nvSpPr>
            <p:cNvPr id="1979" name="Rectangle 3"/>
            <p:cNvSpPr txBox="1"/>
            <p:nvPr/>
          </p:nvSpPr>
          <p:spPr>
            <a:xfrm>
              <a:off x="143936" y="990600"/>
              <a:ext cx="2209801" cy="666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Incoming H</a:t>
              </a:r>
              <a:r>
                <a:rPr baseline="-25000"/>
                <a:t>2</a:t>
              </a:r>
              <a:r>
                <a:t> gas </a:t>
              </a:r>
            </a:p>
          </p:txBody>
        </p:sp>
        <p:sp>
          <p:nvSpPr>
            <p:cNvPr id="1980" name="Rectangle 3"/>
            <p:cNvSpPr txBox="1"/>
            <p:nvPr/>
          </p:nvSpPr>
          <p:spPr>
            <a:xfrm>
              <a:off x="1667936" y="2667000"/>
              <a:ext cx="2438401" cy="565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High surface area </a:t>
              </a:r>
              <a:endParaRPr>
                <a:solidFill>
                  <a:srgbClr val="CC3300"/>
                </a:solidFill>
              </a:endParaRPr>
            </a:p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(or nano-porous) catalyst</a:t>
              </a:r>
            </a:p>
          </p:txBody>
        </p:sp>
        <p:sp>
          <p:nvSpPr>
            <p:cNvPr id="1981" name="Rectangle 3"/>
            <p:cNvSpPr txBox="1"/>
            <p:nvPr/>
          </p:nvSpPr>
          <p:spPr>
            <a:xfrm>
              <a:off x="6239936" y="990600"/>
              <a:ext cx="2209801" cy="666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Incoming O</a:t>
              </a:r>
              <a:r>
                <a:rPr baseline="-25000"/>
                <a:t>2</a:t>
              </a:r>
              <a:r>
                <a:t> gas (in air) </a:t>
              </a:r>
            </a:p>
          </p:txBody>
        </p:sp>
        <p:grpSp>
          <p:nvGrpSpPr>
            <p:cNvPr id="2005" name="Group 28"/>
            <p:cNvGrpSpPr/>
            <p:nvPr/>
          </p:nvGrpSpPr>
          <p:grpSpPr>
            <a:xfrm>
              <a:off x="2279106" y="1019388"/>
              <a:ext cx="1103357" cy="1621723"/>
              <a:chOff x="0" y="0"/>
              <a:chExt cx="1103355" cy="1621722"/>
            </a:xfrm>
          </p:grpSpPr>
          <p:sp>
            <p:nvSpPr>
              <p:cNvPr id="1982" name="Oval 5"/>
              <p:cNvSpPr/>
              <p:nvPr/>
            </p:nvSpPr>
            <p:spPr>
              <a:xfrm flipH="1">
                <a:off x="844277" y="156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83" name="Oval 6"/>
              <p:cNvSpPr/>
              <p:nvPr/>
            </p:nvSpPr>
            <p:spPr>
              <a:xfrm flipH="1">
                <a:off x="430616" y="-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84" name="Oval 7"/>
              <p:cNvSpPr/>
              <p:nvPr/>
            </p:nvSpPr>
            <p:spPr>
              <a:xfrm flipH="1">
                <a:off x="844277" y="350279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85" name="Oval 8"/>
              <p:cNvSpPr/>
              <p:nvPr/>
            </p:nvSpPr>
            <p:spPr>
              <a:xfrm flipH="1">
                <a:off x="430616" y="350279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86" name="Oval 9"/>
              <p:cNvSpPr/>
              <p:nvPr/>
            </p:nvSpPr>
            <p:spPr>
              <a:xfrm flipH="1">
                <a:off x="637986" y="178865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87" name="Oval 10"/>
              <p:cNvSpPr/>
              <p:nvPr/>
            </p:nvSpPr>
            <p:spPr>
              <a:xfrm flipH="1">
                <a:off x="844277" y="70503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88" name="Oval 11"/>
              <p:cNvSpPr/>
              <p:nvPr/>
            </p:nvSpPr>
            <p:spPr>
              <a:xfrm flipH="1">
                <a:off x="430616" y="70503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89" name="Oval 12"/>
              <p:cNvSpPr/>
              <p:nvPr/>
            </p:nvSpPr>
            <p:spPr>
              <a:xfrm flipH="1">
                <a:off x="637986" y="533617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0" name="Oval 13"/>
              <p:cNvSpPr/>
              <p:nvPr/>
            </p:nvSpPr>
            <p:spPr>
              <a:xfrm flipH="1">
                <a:off x="206013" y="182560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1" name="Oval 14"/>
              <p:cNvSpPr/>
              <p:nvPr/>
            </p:nvSpPr>
            <p:spPr>
              <a:xfrm flipH="1">
                <a:off x="206013" y="537312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2" name="Oval 15"/>
              <p:cNvSpPr/>
              <p:nvPr/>
            </p:nvSpPr>
            <p:spPr>
              <a:xfrm flipH="1">
                <a:off x="-1" y="745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3" name="Oval 16"/>
              <p:cNvSpPr/>
              <p:nvPr/>
            </p:nvSpPr>
            <p:spPr>
              <a:xfrm flipH="1">
                <a:off x="-1" y="356169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4" name="Oval 17"/>
              <p:cNvSpPr/>
              <p:nvPr/>
            </p:nvSpPr>
            <p:spPr>
              <a:xfrm flipH="1">
                <a:off x="-1" y="71092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5" name="Oval 18"/>
              <p:cNvSpPr/>
              <p:nvPr/>
            </p:nvSpPr>
            <p:spPr>
              <a:xfrm flipH="1">
                <a:off x="844277" y="1049424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6" name="Oval 19"/>
              <p:cNvSpPr/>
              <p:nvPr/>
            </p:nvSpPr>
            <p:spPr>
              <a:xfrm flipH="1">
                <a:off x="430616" y="1049424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7" name="Oval 20"/>
              <p:cNvSpPr/>
              <p:nvPr/>
            </p:nvSpPr>
            <p:spPr>
              <a:xfrm flipH="1">
                <a:off x="637986" y="87801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8" name="Oval 21"/>
              <p:cNvSpPr/>
              <p:nvPr/>
            </p:nvSpPr>
            <p:spPr>
              <a:xfrm flipH="1">
                <a:off x="844277" y="140417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1999" name="Oval 22"/>
              <p:cNvSpPr/>
              <p:nvPr/>
            </p:nvSpPr>
            <p:spPr>
              <a:xfrm flipH="1">
                <a:off x="430616" y="140417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00" name="Oval 23"/>
              <p:cNvSpPr/>
              <p:nvPr/>
            </p:nvSpPr>
            <p:spPr>
              <a:xfrm flipH="1">
                <a:off x="637986" y="1232763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01" name="Oval 24"/>
              <p:cNvSpPr/>
              <p:nvPr/>
            </p:nvSpPr>
            <p:spPr>
              <a:xfrm flipH="1">
                <a:off x="206013" y="881705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02" name="Oval 25"/>
              <p:cNvSpPr/>
              <p:nvPr/>
            </p:nvSpPr>
            <p:spPr>
              <a:xfrm flipH="1">
                <a:off x="206013" y="1236457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03" name="Oval 26"/>
              <p:cNvSpPr/>
              <p:nvPr/>
            </p:nvSpPr>
            <p:spPr>
              <a:xfrm flipH="1">
                <a:off x="-1" y="1055314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04" name="Oval 27"/>
              <p:cNvSpPr/>
              <p:nvPr/>
            </p:nvSpPr>
            <p:spPr>
              <a:xfrm flipH="1">
                <a:off x="-1" y="141006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010" name="Group 38"/>
            <p:cNvGrpSpPr/>
            <p:nvPr/>
          </p:nvGrpSpPr>
          <p:grpSpPr>
            <a:xfrm>
              <a:off x="817038" y="1383082"/>
              <a:ext cx="708584" cy="233300"/>
              <a:chOff x="0" y="0"/>
              <a:chExt cx="708582" cy="233299"/>
            </a:xfrm>
          </p:grpSpPr>
          <p:sp>
            <p:nvSpPr>
              <p:cNvPr id="2006" name="Oval 34"/>
              <p:cNvSpPr/>
              <p:nvPr/>
            </p:nvSpPr>
            <p:spPr>
              <a:xfrm flipH="1">
                <a:off x="88896" y="9488"/>
                <a:ext cx="259079" cy="2116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07" name="TextBox 35"/>
              <p:cNvSpPr txBox="1"/>
              <p:nvPr/>
            </p:nvSpPr>
            <p:spPr>
              <a:xfrm>
                <a:off x="0" y="0"/>
                <a:ext cx="467284" cy="231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H</a:t>
                </a:r>
              </a:p>
            </p:txBody>
          </p:sp>
          <p:sp>
            <p:nvSpPr>
              <p:cNvPr id="2008" name="Oval 36"/>
              <p:cNvSpPr/>
              <p:nvPr/>
            </p:nvSpPr>
            <p:spPr>
              <a:xfrm flipH="1">
                <a:off x="344333" y="11648"/>
                <a:ext cx="259079" cy="2116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09" name="TextBox 37"/>
              <p:cNvSpPr txBox="1"/>
              <p:nvPr/>
            </p:nvSpPr>
            <p:spPr>
              <a:xfrm>
                <a:off x="241299" y="2159"/>
                <a:ext cx="467284" cy="231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H</a:t>
                </a:r>
              </a:p>
            </p:txBody>
          </p:sp>
        </p:grpSp>
        <p:grpSp>
          <p:nvGrpSpPr>
            <p:cNvPr id="2015" name="Group 39"/>
            <p:cNvGrpSpPr/>
            <p:nvPr/>
          </p:nvGrpSpPr>
          <p:grpSpPr>
            <a:xfrm>
              <a:off x="1452035" y="1752600"/>
              <a:ext cx="731820" cy="233300"/>
              <a:chOff x="0" y="0"/>
              <a:chExt cx="731818" cy="233299"/>
            </a:xfrm>
          </p:grpSpPr>
          <p:sp>
            <p:nvSpPr>
              <p:cNvPr id="2011" name="Oval 40"/>
              <p:cNvSpPr/>
              <p:nvPr/>
            </p:nvSpPr>
            <p:spPr>
              <a:xfrm flipH="1">
                <a:off x="104347" y="9488"/>
                <a:ext cx="259079" cy="2116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12" name="TextBox 41"/>
              <p:cNvSpPr txBox="1"/>
              <p:nvPr/>
            </p:nvSpPr>
            <p:spPr>
              <a:xfrm>
                <a:off x="0" y="0"/>
                <a:ext cx="467285" cy="231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H</a:t>
                </a:r>
              </a:p>
            </p:txBody>
          </p:sp>
          <p:sp>
            <p:nvSpPr>
              <p:cNvPr id="2013" name="Oval 42"/>
              <p:cNvSpPr/>
              <p:nvPr/>
            </p:nvSpPr>
            <p:spPr>
              <a:xfrm flipH="1">
                <a:off x="359785" y="11648"/>
                <a:ext cx="259079" cy="2116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14" name="TextBox 43"/>
              <p:cNvSpPr txBox="1"/>
              <p:nvPr/>
            </p:nvSpPr>
            <p:spPr>
              <a:xfrm>
                <a:off x="264535" y="2159"/>
                <a:ext cx="467284" cy="231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H</a:t>
                </a:r>
              </a:p>
            </p:txBody>
          </p:sp>
        </p:grpSp>
        <p:grpSp>
          <p:nvGrpSpPr>
            <p:cNvPr id="2020" name="Group 44"/>
            <p:cNvGrpSpPr/>
            <p:nvPr/>
          </p:nvGrpSpPr>
          <p:grpSpPr>
            <a:xfrm>
              <a:off x="872063" y="2205408"/>
              <a:ext cx="729756" cy="233300"/>
              <a:chOff x="0" y="0"/>
              <a:chExt cx="729754" cy="233299"/>
            </a:xfrm>
          </p:grpSpPr>
          <p:sp>
            <p:nvSpPr>
              <p:cNvPr id="2016" name="Oval 45"/>
              <p:cNvSpPr/>
              <p:nvPr/>
            </p:nvSpPr>
            <p:spPr>
              <a:xfrm flipH="1">
                <a:off x="106142" y="9488"/>
                <a:ext cx="259077" cy="2116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17" name="TextBox 46"/>
              <p:cNvSpPr txBox="1"/>
              <p:nvPr/>
            </p:nvSpPr>
            <p:spPr>
              <a:xfrm>
                <a:off x="0" y="0"/>
                <a:ext cx="467284" cy="231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H</a:t>
                </a:r>
              </a:p>
            </p:txBody>
          </p:sp>
          <p:sp>
            <p:nvSpPr>
              <p:cNvPr id="2018" name="Oval 47"/>
              <p:cNvSpPr/>
              <p:nvPr/>
            </p:nvSpPr>
            <p:spPr>
              <a:xfrm flipH="1">
                <a:off x="361579" y="11648"/>
                <a:ext cx="259077" cy="2116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19" name="TextBox 48"/>
              <p:cNvSpPr txBox="1"/>
              <p:nvPr/>
            </p:nvSpPr>
            <p:spPr>
              <a:xfrm>
                <a:off x="262471" y="2159"/>
                <a:ext cx="467284" cy="231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FFFFFF"/>
                    </a:solidFill>
                  </a:defRPr>
                </a:lvl1pPr>
              </a:lstStyle>
              <a:p>
                <a:r>
                  <a:t>H</a:t>
                </a:r>
              </a:p>
            </p:txBody>
          </p:sp>
        </p:grpSp>
        <p:sp>
          <p:nvSpPr>
            <p:cNvPr id="2021" name="Rectangle 49"/>
            <p:cNvSpPr/>
            <p:nvPr/>
          </p:nvSpPr>
          <p:spPr>
            <a:xfrm>
              <a:off x="3454734" y="1019388"/>
              <a:ext cx="1589989" cy="1621724"/>
            </a:xfrm>
            <a:prstGeom prst="rect">
              <a:avLst/>
            </a:prstGeom>
            <a:solidFill>
              <a:srgbClr val="ADD6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0"/>
                </a:spcBef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22" name="Oval 55"/>
            <p:cNvSpPr/>
            <p:nvPr/>
          </p:nvSpPr>
          <p:spPr>
            <a:xfrm flipH="1">
              <a:off x="3523366" y="1102590"/>
              <a:ext cx="259079" cy="21165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023" name="TextBox 56"/>
            <p:cNvSpPr txBox="1"/>
            <p:nvPr/>
          </p:nvSpPr>
          <p:spPr>
            <a:xfrm>
              <a:off x="3420536" y="1093102"/>
              <a:ext cx="467285" cy="218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400"/>
                </a:spcBef>
                <a:defRPr sz="800">
                  <a:solidFill>
                    <a:srgbClr val="FFFFFF"/>
                  </a:solidFill>
                </a:defRPr>
              </a:pPr>
              <a:r>
                <a:t>H </a:t>
              </a:r>
              <a:r>
                <a:rPr baseline="30000"/>
                <a:t>+</a:t>
              </a:r>
            </a:p>
          </p:txBody>
        </p:sp>
        <p:sp>
          <p:nvSpPr>
            <p:cNvPr id="2024" name="Oval 57"/>
            <p:cNvSpPr/>
            <p:nvPr/>
          </p:nvSpPr>
          <p:spPr>
            <a:xfrm flipH="1">
              <a:off x="4135195" y="1616434"/>
              <a:ext cx="259079" cy="21165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025" name="TextBox 58"/>
            <p:cNvSpPr txBox="1"/>
            <p:nvPr/>
          </p:nvSpPr>
          <p:spPr>
            <a:xfrm>
              <a:off x="4037456" y="1606946"/>
              <a:ext cx="467285" cy="218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400"/>
                </a:spcBef>
                <a:defRPr sz="800">
                  <a:solidFill>
                    <a:srgbClr val="FFFFFF"/>
                  </a:solidFill>
                </a:defRPr>
              </a:pPr>
              <a:r>
                <a:t>H </a:t>
              </a:r>
              <a:r>
                <a:rPr baseline="30000"/>
                <a:t>+</a:t>
              </a:r>
            </a:p>
          </p:txBody>
        </p:sp>
        <p:sp>
          <p:nvSpPr>
            <p:cNvPr id="2026" name="Oval 59"/>
            <p:cNvSpPr/>
            <p:nvPr/>
          </p:nvSpPr>
          <p:spPr>
            <a:xfrm flipH="1">
              <a:off x="3629290" y="2206152"/>
              <a:ext cx="259079" cy="21165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027" name="TextBox 60"/>
            <p:cNvSpPr txBox="1"/>
            <p:nvPr/>
          </p:nvSpPr>
          <p:spPr>
            <a:xfrm>
              <a:off x="3540017" y="2196664"/>
              <a:ext cx="467285" cy="218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400"/>
                </a:spcBef>
                <a:defRPr sz="800">
                  <a:solidFill>
                    <a:srgbClr val="FFFFFF"/>
                  </a:solidFill>
                </a:defRPr>
              </a:pPr>
              <a:r>
                <a:t>H </a:t>
              </a:r>
              <a:r>
                <a:rPr baseline="30000"/>
                <a:t>+</a:t>
              </a:r>
            </a:p>
          </p:txBody>
        </p:sp>
        <p:sp>
          <p:nvSpPr>
            <p:cNvPr id="2028" name="Straight Connector 61"/>
            <p:cNvSpPr/>
            <p:nvPr/>
          </p:nvSpPr>
          <p:spPr>
            <a:xfrm flipH="1">
              <a:off x="2876557" y="577099"/>
              <a:ext cx="2312710" cy="20133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D6D6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31" name="Group 187"/>
            <p:cNvGrpSpPr/>
            <p:nvPr/>
          </p:nvGrpSpPr>
          <p:grpSpPr>
            <a:xfrm>
              <a:off x="4030585" y="439517"/>
              <a:ext cx="235190" cy="307341"/>
              <a:chOff x="0" y="0"/>
              <a:chExt cx="235189" cy="307340"/>
            </a:xfrm>
          </p:grpSpPr>
          <p:sp>
            <p:nvSpPr>
              <p:cNvPr id="2029" name="Oval 63"/>
              <p:cNvSpPr/>
              <p:nvPr/>
            </p:nvSpPr>
            <p:spPr>
              <a:xfrm flipH="1">
                <a:off x="75745" y="102109"/>
                <a:ext cx="117597" cy="108117"/>
              </a:xfrm>
              <a:prstGeom prst="ellipse">
                <a:avLst/>
              </a:prstGeom>
              <a:solidFill>
                <a:srgbClr val="0A85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30" name="TextBox 64"/>
              <p:cNvSpPr txBox="1"/>
              <p:nvPr/>
            </p:nvSpPr>
            <p:spPr>
              <a:xfrm>
                <a:off x="0" y="0"/>
                <a:ext cx="235190" cy="307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800"/>
                  </a:spcBef>
                  <a:defRPr sz="1400">
                    <a:solidFill>
                      <a:srgbClr val="0000FF"/>
                    </a:solidFill>
                  </a:defRPr>
                </a:lvl1pPr>
              </a:lstStyle>
              <a:p>
                <a:r>
                  <a:t>-</a:t>
                </a:r>
              </a:p>
            </p:txBody>
          </p:sp>
        </p:grpSp>
        <p:sp>
          <p:nvSpPr>
            <p:cNvPr id="2032" name="Straight Connector 66"/>
            <p:cNvSpPr/>
            <p:nvPr/>
          </p:nvSpPr>
          <p:spPr>
            <a:xfrm flipH="1">
              <a:off x="2852466" y="572184"/>
              <a:ext cx="3" cy="44228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D6D6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3" name="Right Arrow 67"/>
            <p:cNvSpPr/>
            <p:nvPr/>
          </p:nvSpPr>
          <p:spPr>
            <a:xfrm rot="10800000" flipH="1">
              <a:off x="4051707" y="702168"/>
              <a:ext cx="227350" cy="937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034" name="Straight Connector 76"/>
            <p:cNvSpPr/>
            <p:nvPr/>
          </p:nvSpPr>
          <p:spPr>
            <a:xfrm flipH="1">
              <a:off x="5189264" y="586927"/>
              <a:ext cx="3" cy="44229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D6D6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39" name="Group 77"/>
            <p:cNvGrpSpPr/>
            <p:nvPr/>
          </p:nvGrpSpPr>
          <p:grpSpPr>
            <a:xfrm>
              <a:off x="6306048" y="1837797"/>
              <a:ext cx="705971" cy="233300"/>
              <a:chOff x="0" y="0"/>
              <a:chExt cx="705969" cy="233299"/>
            </a:xfrm>
          </p:grpSpPr>
          <p:sp>
            <p:nvSpPr>
              <p:cNvPr id="2035" name="Oval 78"/>
              <p:cNvSpPr/>
              <p:nvPr/>
            </p:nvSpPr>
            <p:spPr>
              <a:xfrm flipH="1">
                <a:off x="92569" y="9488"/>
                <a:ext cx="259077" cy="21165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36" name="TextBox 79"/>
              <p:cNvSpPr txBox="1"/>
              <p:nvPr/>
            </p:nvSpPr>
            <p:spPr>
              <a:xfrm>
                <a:off x="0" y="0"/>
                <a:ext cx="467285" cy="231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2B5481"/>
                    </a:solidFill>
                  </a:defRPr>
                </a:lvl1pPr>
              </a:lstStyle>
              <a:p>
                <a:r>
                  <a:t>O</a:t>
                </a:r>
              </a:p>
            </p:txBody>
          </p:sp>
          <p:sp>
            <p:nvSpPr>
              <p:cNvPr id="2037" name="Oval 80"/>
              <p:cNvSpPr/>
              <p:nvPr/>
            </p:nvSpPr>
            <p:spPr>
              <a:xfrm flipH="1">
                <a:off x="348007" y="11647"/>
                <a:ext cx="259077" cy="21165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38" name="TextBox 81"/>
              <p:cNvSpPr txBox="1"/>
              <p:nvPr/>
            </p:nvSpPr>
            <p:spPr>
              <a:xfrm>
                <a:off x="238685" y="2159"/>
                <a:ext cx="467285" cy="231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2B5481"/>
                    </a:solidFill>
                  </a:defRPr>
                </a:lvl1pPr>
              </a:lstStyle>
              <a:p>
                <a:r>
                  <a:t>O</a:t>
                </a:r>
              </a:p>
            </p:txBody>
          </p:sp>
        </p:grpSp>
        <p:grpSp>
          <p:nvGrpSpPr>
            <p:cNvPr id="2063" name="Group 83"/>
            <p:cNvGrpSpPr/>
            <p:nvPr/>
          </p:nvGrpSpPr>
          <p:grpSpPr>
            <a:xfrm>
              <a:off x="5097721" y="1019388"/>
              <a:ext cx="1103357" cy="1621723"/>
              <a:chOff x="0" y="0"/>
              <a:chExt cx="1103355" cy="1621722"/>
            </a:xfrm>
          </p:grpSpPr>
          <p:sp>
            <p:nvSpPr>
              <p:cNvPr id="2040" name="Oval 84"/>
              <p:cNvSpPr/>
              <p:nvPr/>
            </p:nvSpPr>
            <p:spPr>
              <a:xfrm flipH="1">
                <a:off x="844277" y="156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1" name="Oval 85"/>
              <p:cNvSpPr/>
              <p:nvPr/>
            </p:nvSpPr>
            <p:spPr>
              <a:xfrm flipH="1">
                <a:off x="430616" y="-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2" name="Oval 86"/>
              <p:cNvSpPr/>
              <p:nvPr/>
            </p:nvSpPr>
            <p:spPr>
              <a:xfrm flipH="1">
                <a:off x="844277" y="350279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3" name="Oval 87"/>
              <p:cNvSpPr/>
              <p:nvPr/>
            </p:nvSpPr>
            <p:spPr>
              <a:xfrm flipH="1">
                <a:off x="430616" y="350279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4" name="Oval 88"/>
              <p:cNvSpPr/>
              <p:nvPr/>
            </p:nvSpPr>
            <p:spPr>
              <a:xfrm flipH="1">
                <a:off x="637986" y="178865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5" name="Oval 89"/>
              <p:cNvSpPr/>
              <p:nvPr/>
            </p:nvSpPr>
            <p:spPr>
              <a:xfrm flipH="1">
                <a:off x="844277" y="70503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6" name="Oval 90"/>
              <p:cNvSpPr/>
              <p:nvPr/>
            </p:nvSpPr>
            <p:spPr>
              <a:xfrm flipH="1">
                <a:off x="430616" y="70503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7" name="Oval 91"/>
              <p:cNvSpPr/>
              <p:nvPr/>
            </p:nvSpPr>
            <p:spPr>
              <a:xfrm flipH="1">
                <a:off x="637986" y="533617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8" name="Oval 92"/>
              <p:cNvSpPr/>
              <p:nvPr/>
            </p:nvSpPr>
            <p:spPr>
              <a:xfrm flipH="1">
                <a:off x="206013" y="182560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49" name="Oval 93"/>
              <p:cNvSpPr/>
              <p:nvPr/>
            </p:nvSpPr>
            <p:spPr>
              <a:xfrm flipH="1">
                <a:off x="206013" y="537312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0" name="Oval 94"/>
              <p:cNvSpPr/>
              <p:nvPr/>
            </p:nvSpPr>
            <p:spPr>
              <a:xfrm flipH="1">
                <a:off x="-1" y="745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1" name="Oval 95"/>
              <p:cNvSpPr/>
              <p:nvPr/>
            </p:nvSpPr>
            <p:spPr>
              <a:xfrm flipH="1">
                <a:off x="-1" y="356169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2" name="Oval 96"/>
              <p:cNvSpPr/>
              <p:nvPr/>
            </p:nvSpPr>
            <p:spPr>
              <a:xfrm flipH="1">
                <a:off x="-1" y="71092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3" name="Oval 97"/>
              <p:cNvSpPr/>
              <p:nvPr/>
            </p:nvSpPr>
            <p:spPr>
              <a:xfrm flipH="1">
                <a:off x="844277" y="1049424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4" name="Oval 98"/>
              <p:cNvSpPr/>
              <p:nvPr/>
            </p:nvSpPr>
            <p:spPr>
              <a:xfrm flipH="1">
                <a:off x="430616" y="1049424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5" name="Oval 99"/>
              <p:cNvSpPr/>
              <p:nvPr/>
            </p:nvSpPr>
            <p:spPr>
              <a:xfrm flipH="1">
                <a:off x="637986" y="878011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6" name="Oval 100"/>
              <p:cNvSpPr/>
              <p:nvPr/>
            </p:nvSpPr>
            <p:spPr>
              <a:xfrm flipH="1">
                <a:off x="844277" y="140417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7" name="Oval 101"/>
              <p:cNvSpPr/>
              <p:nvPr/>
            </p:nvSpPr>
            <p:spPr>
              <a:xfrm flipH="1">
                <a:off x="430616" y="140417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8" name="Oval 102"/>
              <p:cNvSpPr/>
              <p:nvPr/>
            </p:nvSpPr>
            <p:spPr>
              <a:xfrm flipH="1">
                <a:off x="637986" y="1232763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59" name="Oval 103"/>
              <p:cNvSpPr/>
              <p:nvPr/>
            </p:nvSpPr>
            <p:spPr>
              <a:xfrm flipH="1">
                <a:off x="206013" y="881705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60" name="Oval 104"/>
              <p:cNvSpPr/>
              <p:nvPr/>
            </p:nvSpPr>
            <p:spPr>
              <a:xfrm flipH="1">
                <a:off x="206013" y="1236457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61" name="Oval 105"/>
              <p:cNvSpPr/>
              <p:nvPr/>
            </p:nvSpPr>
            <p:spPr>
              <a:xfrm flipH="1">
                <a:off x="-1" y="1055314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62" name="Oval 106"/>
              <p:cNvSpPr/>
              <p:nvPr/>
            </p:nvSpPr>
            <p:spPr>
              <a:xfrm flipH="1">
                <a:off x="-1" y="1410066"/>
                <a:ext cx="259079" cy="211657"/>
              </a:xfrm>
              <a:prstGeom prst="ellipse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grpSp>
          <p:nvGrpSpPr>
            <p:cNvPr id="2068" name="Group 107"/>
            <p:cNvGrpSpPr/>
            <p:nvPr/>
          </p:nvGrpSpPr>
          <p:grpSpPr>
            <a:xfrm>
              <a:off x="6828368" y="1380597"/>
              <a:ext cx="731198" cy="233300"/>
              <a:chOff x="0" y="0"/>
              <a:chExt cx="731196" cy="233299"/>
            </a:xfrm>
          </p:grpSpPr>
          <p:sp>
            <p:nvSpPr>
              <p:cNvPr id="2064" name="Oval 108"/>
              <p:cNvSpPr/>
              <p:nvPr/>
            </p:nvSpPr>
            <p:spPr>
              <a:xfrm flipH="1">
                <a:off x="97370" y="9488"/>
                <a:ext cx="259077" cy="21165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65" name="TextBox 109"/>
              <p:cNvSpPr txBox="1"/>
              <p:nvPr/>
            </p:nvSpPr>
            <p:spPr>
              <a:xfrm>
                <a:off x="0" y="0"/>
                <a:ext cx="467284" cy="231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2B5481"/>
                    </a:solidFill>
                  </a:defRPr>
                </a:lvl1pPr>
              </a:lstStyle>
              <a:p>
                <a:r>
                  <a:t>O</a:t>
                </a:r>
              </a:p>
            </p:txBody>
          </p:sp>
          <p:sp>
            <p:nvSpPr>
              <p:cNvPr id="2066" name="Oval 110"/>
              <p:cNvSpPr/>
              <p:nvPr/>
            </p:nvSpPr>
            <p:spPr>
              <a:xfrm flipH="1">
                <a:off x="352808" y="11647"/>
                <a:ext cx="259077" cy="21165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67" name="TextBox 111"/>
              <p:cNvSpPr txBox="1"/>
              <p:nvPr/>
            </p:nvSpPr>
            <p:spPr>
              <a:xfrm>
                <a:off x="263912" y="2159"/>
                <a:ext cx="467285" cy="231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2B5481"/>
                    </a:solidFill>
                  </a:defRPr>
                </a:lvl1pPr>
              </a:lstStyle>
              <a:p>
                <a:r>
                  <a:t>O</a:t>
                </a:r>
              </a:p>
            </p:txBody>
          </p:sp>
        </p:grpSp>
        <p:grpSp>
          <p:nvGrpSpPr>
            <p:cNvPr id="2073" name="Group 112"/>
            <p:cNvGrpSpPr/>
            <p:nvPr/>
          </p:nvGrpSpPr>
          <p:grpSpPr>
            <a:xfrm>
              <a:off x="7078136" y="2205408"/>
              <a:ext cx="755153" cy="233300"/>
              <a:chOff x="0" y="0"/>
              <a:chExt cx="755151" cy="233299"/>
            </a:xfrm>
          </p:grpSpPr>
          <p:sp>
            <p:nvSpPr>
              <p:cNvPr id="2069" name="Oval 113"/>
              <p:cNvSpPr/>
              <p:nvPr/>
            </p:nvSpPr>
            <p:spPr>
              <a:xfrm flipH="1">
                <a:off x="115476" y="9488"/>
                <a:ext cx="259077" cy="21165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70" name="TextBox 114"/>
              <p:cNvSpPr txBox="1"/>
              <p:nvPr/>
            </p:nvSpPr>
            <p:spPr>
              <a:xfrm>
                <a:off x="0" y="0"/>
                <a:ext cx="467285" cy="231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2B5481"/>
                    </a:solidFill>
                  </a:defRPr>
                </a:lvl1pPr>
              </a:lstStyle>
              <a:p>
                <a:r>
                  <a:t>O</a:t>
                </a:r>
              </a:p>
            </p:txBody>
          </p:sp>
          <p:sp>
            <p:nvSpPr>
              <p:cNvPr id="2071" name="Oval 115"/>
              <p:cNvSpPr/>
              <p:nvPr/>
            </p:nvSpPr>
            <p:spPr>
              <a:xfrm flipH="1">
                <a:off x="370914" y="11647"/>
                <a:ext cx="259077" cy="21165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72" name="TextBox 116"/>
              <p:cNvSpPr txBox="1"/>
              <p:nvPr/>
            </p:nvSpPr>
            <p:spPr>
              <a:xfrm>
                <a:off x="287867" y="2159"/>
                <a:ext cx="467285" cy="231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500"/>
                  </a:spcBef>
                  <a:defRPr sz="900">
                    <a:solidFill>
                      <a:srgbClr val="2B5481"/>
                    </a:solidFill>
                  </a:defRPr>
                </a:lvl1pPr>
              </a:lstStyle>
              <a:p>
                <a:r>
                  <a:t>O</a:t>
                </a:r>
              </a:p>
            </p:txBody>
          </p:sp>
        </p:grpSp>
        <p:grpSp>
          <p:nvGrpSpPr>
            <p:cNvPr id="2076" name="Group 118"/>
            <p:cNvGrpSpPr/>
            <p:nvPr/>
          </p:nvGrpSpPr>
          <p:grpSpPr>
            <a:xfrm>
              <a:off x="4235000" y="2125109"/>
              <a:ext cx="467285" cy="221171"/>
              <a:chOff x="0" y="0"/>
              <a:chExt cx="467284" cy="221170"/>
            </a:xfrm>
          </p:grpSpPr>
          <p:sp>
            <p:nvSpPr>
              <p:cNvPr id="2074" name="Oval 119"/>
              <p:cNvSpPr/>
              <p:nvPr/>
            </p:nvSpPr>
            <p:spPr>
              <a:xfrm flipH="1">
                <a:off x="97739" y="9514"/>
                <a:ext cx="259077" cy="2116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75" name="TextBox 120"/>
              <p:cNvSpPr txBox="1"/>
              <p:nvPr/>
            </p:nvSpPr>
            <p:spPr>
              <a:xfrm>
                <a:off x="0" y="-1"/>
                <a:ext cx="467285" cy="218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spcBef>
                    <a:spcPts val="400"/>
                  </a:spcBef>
                  <a:defRPr sz="800">
                    <a:solidFill>
                      <a:srgbClr val="FFFFFF"/>
                    </a:solidFill>
                  </a:defRPr>
                </a:pPr>
                <a:r>
                  <a:t>H </a:t>
                </a:r>
                <a:r>
                  <a:rPr baseline="30000"/>
                  <a:t>+</a:t>
                </a:r>
              </a:p>
            </p:txBody>
          </p:sp>
        </p:grpSp>
        <p:grpSp>
          <p:nvGrpSpPr>
            <p:cNvPr id="2079" name="Group 117"/>
            <p:cNvGrpSpPr/>
            <p:nvPr/>
          </p:nvGrpSpPr>
          <p:grpSpPr>
            <a:xfrm>
              <a:off x="4651914" y="1093103"/>
              <a:ext cx="467285" cy="221167"/>
              <a:chOff x="0" y="0"/>
              <a:chExt cx="467284" cy="221166"/>
            </a:xfrm>
          </p:grpSpPr>
          <p:sp>
            <p:nvSpPr>
              <p:cNvPr id="2077" name="Oval 32"/>
              <p:cNvSpPr/>
              <p:nvPr/>
            </p:nvSpPr>
            <p:spPr>
              <a:xfrm flipH="1">
                <a:off x="80807" y="9510"/>
                <a:ext cx="259077" cy="2116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78" name="TextBox 31"/>
              <p:cNvSpPr txBox="1"/>
              <p:nvPr/>
            </p:nvSpPr>
            <p:spPr>
              <a:xfrm>
                <a:off x="0" y="-1"/>
                <a:ext cx="467285" cy="218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spcBef>
                    <a:spcPts val="400"/>
                  </a:spcBef>
                  <a:defRPr sz="800">
                    <a:solidFill>
                      <a:srgbClr val="FFFFFF"/>
                    </a:solidFill>
                  </a:defRPr>
                </a:pPr>
                <a:r>
                  <a:t>H </a:t>
                </a:r>
                <a:r>
                  <a:rPr baseline="30000"/>
                  <a:t>+</a:t>
                </a:r>
              </a:p>
            </p:txBody>
          </p:sp>
        </p:grpSp>
        <p:sp>
          <p:nvSpPr>
            <p:cNvPr id="2080" name="Right Arrow 121"/>
            <p:cNvSpPr/>
            <p:nvPr/>
          </p:nvSpPr>
          <p:spPr>
            <a:xfrm rot="10800000" flipH="1">
              <a:off x="3859458" y="1166489"/>
              <a:ext cx="227350" cy="937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081" name="Right Arrow 122"/>
            <p:cNvSpPr/>
            <p:nvPr/>
          </p:nvSpPr>
          <p:spPr>
            <a:xfrm rot="10800000" flipH="1">
              <a:off x="4456908" y="1672991"/>
              <a:ext cx="227350" cy="937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082" name="Right Arrow 123"/>
            <p:cNvSpPr/>
            <p:nvPr/>
          </p:nvSpPr>
          <p:spPr>
            <a:xfrm rot="10800000" flipH="1">
              <a:off x="3941367" y="2272538"/>
              <a:ext cx="227350" cy="937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083" name="Right Arrow 124"/>
            <p:cNvSpPr/>
            <p:nvPr/>
          </p:nvSpPr>
          <p:spPr>
            <a:xfrm rot="10800000" flipH="1">
              <a:off x="4658374" y="2198823"/>
              <a:ext cx="227350" cy="937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ECF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084" name="Rectangle 3"/>
            <p:cNvSpPr txBox="1"/>
            <p:nvPr/>
          </p:nvSpPr>
          <p:spPr>
            <a:xfrm>
              <a:off x="4411136" y="2667000"/>
              <a:ext cx="2438401" cy="565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High surface area </a:t>
              </a:r>
              <a:endParaRPr>
                <a:solidFill>
                  <a:srgbClr val="CC3300"/>
                </a:solidFill>
              </a:endParaRPr>
            </a:p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(or nano-porous) catalyst</a:t>
              </a:r>
            </a:p>
          </p:txBody>
        </p:sp>
        <p:sp>
          <p:nvSpPr>
            <p:cNvPr id="2085" name="Rectangle 3"/>
            <p:cNvSpPr txBox="1"/>
            <p:nvPr/>
          </p:nvSpPr>
          <p:spPr>
            <a:xfrm>
              <a:off x="1591736" y="3429000"/>
              <a:ext cx="5105401" cy="565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Electrolyte capable of passing H</a:t>
              </a:r>
              <a:r>
                <a:rPr baseline="30000"/>
                <a:t>+</a:t>
              </a:r>
              <a:r>
                <a:t> ions:</a:t>
              </a:r>
              <a:endParaRPr>
                <a:solidFill>
                  <a:srgbClr val="CC3300"/>
                </a:solidFill>
              </a:endParaRPr>
            </a:p>
            <a:p>
              <a: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pPr>
              <a:r>
                <a:t>Aqueous OR Solid Solution OR Proton permeable membrane</a:t>
              </a:r>
            </a:p>
          </p:txBody>
        </p:sp>
        <p:grpSp>
          <p:nvGrpSpPr>
            <p:cNvPr id="2094" name="Group 141"/>
            <p:cNvGrpSpPr/>
            <p:nvPr/>
          </p:nvGrpSpPr>
          <p:grpSpPr>
            <a:xfrm>
              <a:off x="5300143" y="457200"/>
              <a:ext cx="726957" cy="424181"/>
              <a:chOff x="0" y="0"/>
              <a:chExt cx="726955" cy="424180"/>
            </a:xfrm>
          </p:grpSpPr>
          <p:grpSp>
            <p:nvGrpSpPr>
              <p:cNvPr id="2090" name="Group 131"/>
              <p:cNvGrpSpPr/>
              <p:nvPr/>
            </p:nvGrpSpPr>
            <p:grpSpPr>
              <a:xfrm>
                <a:off x="0" y="190880"/>
                <a:ext cx="726956" cy="233301"/>
                <a:chOff x="0" y="0"/>
                <a:chExt cx="726955" cy="233299"/>
              </a:xfrm>
            </p:grpSpPr>
            <p:sp>
              <p:nvSpPr>
                <p:cNvPr id="2086" name="Oval 132"/>
                <p:cNvSpPr/>
                <p:nvPr/>
              </p:nvSpPr>
              <p:spPr>
                <a:xfrm flipH="1">
                  <a:off x="101591" y="9488"/>
                  <a:ext cx="259077" cy="211657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87" name="TextBox 133"/>
                <p:cNvSpPr txBox="1"/>
                <p:nvPr/>
              </p:nvSpPr>
              <p:spPr>
                <a:xfrm>
                  <a:off x="0" y="0"/>
                  <a:ext cx="467284" cy="2311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spcBef>
                      <a:spcPts val="500"/>
                    </a:spcBef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H</a:t>
                  </a:r>
                </a:p>
              </p:txBody>
            </p:sp>
            <p:sp>
              <p:nvSpPr>
                <p:cNvPr id="2088" name="Oval 134"/>
                <p:cNvSpPr/>
                <p:nvPr/>
              </p:nvSpPr>
              <p:spPr>
                <a:xfrm flipH="1">
                  <a:off x="357028" y="11647"/>
                  <a:ext cx="259077" cy="211657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89" name="TextBox 135"/>
                <p:cNvSpPr txBox="1"/>
                <p:nvPr/>
              </p:nvSpPr>
              <p:spPr>
                <a:xfrm>
                  <a:off x="259671" y="2159"/>
                  <a:ext cx="467285" cy="2311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spcBef>
                      <a:spcPts val="500"/>
                    </a:spcBef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H</a:t>
                  </a:r>
                </a:p>
              </p:txBody>
            </p:sp>
          </p:grpSp>
          <p:grpSp>
            <p:nvGrpSpPr>
              <p:cNvPr id="2093" name="Group 136"/>
              <p:cNvGrpSpPr/>
              <p:nvPr/>
            </p:nvGrpSpPr>
            <p:grpSpPr>
              <a:xfrm>
                <a:off x="126990" y="-1"/>
                <a:ext cx="467286" cy="231142"/>
                <a:chOff x="0" y="0"/>
                <a:chExt cx="467284" cy="231140"/>
              </a:xfrm>
            </p:grpSpPr>
            <p:sp>
              <p:nvSpPr>
                <p:cNvPr id="2091" name="Oval 137"/>
                <p:cNvSpPr/>
                <p:nvPr/>
              </p:nvSpPr>
              <p:spPr>
                <a:xfrm flipH="1">
                  <a:off x="97883" y="9488"/>
                  <a:ext cx="259079" cy="21165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92" name="TextBox 138"/>
                <p:cNvSpPr txBox="1"/>
                <p:nvPr/>
              </p:nvSpPr>
              <p:spPr>
                <a:xfrm>
                  <a:off x="0" y="0"/>
                  <a:ext cx="467285" cy="2311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spcBef>
                      <a:spcPts val="500"/>
                    </a:spcBef>
                    <a:defRPr sz="900">
                      <a:solidFill>
                        <a:srgbClr val="2B5481"/>
                      </a:solidFill>
                    </a:defRPr>
                  </a:lvl1pPr>
                </a:lstStyle>
                <a:p>
                  <a:r>
                    <a:t>O</a:t>
                  </a:r>
                </a:p>
              </p:txBody>
            </p:sp>
          </p:grpSp>
        </p:grpSp>
        <p:sp>
          <p:nvSpPr>
            <p:cNvPr id="2095" name="Rectangle 3"/>
            <p:cNvSpPr txBox="1"/>
            <p:nvPr/>
          </p:nvSpPr>
          <p:spPr>
            <a:xfrm>
              <a:off x="5554136" y="457200"/>
              <a:ext cx="2209801" cy="632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</a:defRPr>
              </a:lvl1pPr>
            </a:lstStyle>
            <a:p>
              <a:r>
                <a:t>Outgoing water </a:t>
              </a:r>
            </a:p>
          </p:txBody>
        </p:sp>
        <p:grpSp>
          <p:nvGrpSpPr>
            <p:cNvPr id="2099" name="Group 128"/>
            <p:cNvGrpSpPr/>
            <p:nvPr/>
          </p:nvGrpSpPr>
          <p:grpSpPr>
            <a:xfrm>
              <a:off x="3801536" y="0"/>
              <a:ext cx="762001" cy="381001"/>
              <a:chOff x="0" y="0"/>
              <a:chExt cx="762000" cy="381000"/>
            </a:xfrm>
          </p:grpSpPr>
          <p:sp>
            <p:nvSpPr>
              <p:cNvPr id="2096" name="Left Arrow 130"/>
              <p:cNvSpPr/>
              <p:nvPr/>
            </p:nvSpPr>
            <p:spPr>
              <a:xfrm flipH="1">
                <a:off x="0" y="163285"/>
                <a:ext cx="762000" cy="217716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97" name="Oval 131"/>
              <p:cNvSpPr/>
              <p:nvPr/>
            </p:nvSpPr>
            <p:spPr>
              <a:xfrm flipH="1">
                <a:off x="175846" y="0"/>
                <a:ext cx="351693" cy="326572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098" name="Circular Arrow 136"/>
              <p:cNvSpPr/>
              <p:nvPr/>
            </p:nvSpPr>
            <p:spPr>
              <a:xfrm rot="16200000" flipH="1">
                <a:off x="226436" y="42903"/>
                <a:ext cx="250507" cy="259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3" h="19396" extrusionOk="0">
                    <a:moveTo>
                      <a:pt x="19101" y="12386"/>
                    </a:moveTo>
                    <a:cubicBezTo>
                      <a:pt x="17610" y="17531"/>
                      <a:pt x="12211" y="20498"/>
                      <a:pt x="7043" y="19014"/>
                    </a:cubicBezTo>
                    <a:cubicBezTo>
                      <a:pt x="1874" y="17529"/>
                      <a:pt x="-1107" y="12155"/>
                      <a:pt x="384" y="7010"/>
                    </a:cubicBezTo>
                    <a:cubicBezTo>
                      <a:pt x="1875" y="1865"/>
                      <a:pt x="7274" y="-1102"/>
                      <a:pt x="12442" y="382"/>
                    </a:cubicBezTo>
                    <a:cubicBezTo>
                      <a:pt x="15720" y="1324"/>
                      <a:pt x="18264" y="3903"/>
                      <a:pt x="19149" y="7182"/>
                    </a:cubicBezTo>
                    <a:lnTo>
                      <a:pt x="20493" y="7182"/>
                    </a:lnTo>
                    <a:lnTo>
                      <a:pt x="18091" y="9698"/>
                    </a:lnTo>
                    <a:lnTo>
                      <a:pt x="14927" y="7182"/>
                    </a:lnTo>
                    <a:lnTo>
                      <a:pt x="16255" y="7182"/>
                    </a:lnTo>
                    <a:cubicBezTo>
                      <a:pt x="14903" y="3486"/>
                      <a:pt x="10891" y="1617"/>
                      <a:pt x="7294" y="3006"/>
                    </a:cubicBezTo>
                    <a:cubicBezTo>
                      <a:pt x="3698" y="4395"/>
                      <a:pt x="1878" y="8518"/>
                      <a:pt x="3230" y="12214"/>
                    </a:cubicBezTo>
                    <a:cubicBezTo>
                      <a:pt x="4582" y="15910"/>
                      <a:pt x="8594" y="17779"/>
                      <a:pt x="12191" y="16390"/>
                    </a:cubicBezTo>
                    <a:cubicBezTo>
                      <a:pt x="14267" y="15588"/>
                      <a:pt x="15846" y="13817"/>
                      <a:pt x="16443" y="1162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2100" name="Left Arrow 139"/>
            <p:cNvSpPr/>
            <p:nvPr/>
          </p:nvSpPr>
          <p:spPr>
            <a:xfrm flipH="1">
              <a:off x="0" y="1839686"/>
              <a:ext cx="762000" cy="21771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2101" name="Left Arrow 140"/>
            <p:cNvSpPr/>
            <p:nvPr/>
          </p:nvSpPr>
          <p:spPr>
            <a:xfrm rot="10800000" flipH="1">
              <a:off x="7713140" y="1763183"/>
              <a:ext cx="762001" cy="21771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/>
          <a:p>
            <a:r>
              <a:t>Batteries and Fuel Cells are "kissing cousins"</a:t>
            </a:r>
          </a:p>
        </p:txBody>
      </p:sp>
      <p:sp>
        <p:nvSpPr>
          <p:cNvPr id="2105" name="Rectangle 3"/>
          <p:cNvSpPr txBox="1"/>
          <p:nvPr/>
        </p:nvSpPr>
        <p:spPr>
          <a:xfrm>
            <a:off x="228600" y="762000"/>
            <a:ext cx="8915400" cy="589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Battery:  	</a:t>
            </a:r>
            <a:r>
              <a:rPr b="0">
                <a:solidFill>
                  <a:srgbClr val="FFFFFF"/>
                </a:solidFill>
              </a:rPr>
              <a:t>Pair of "redox" materials comes from the electrodes themselves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Fuel Cell:  	</a:t>
            </a:r>
            <a:r>
              <a:rPr b="0">
                <a:solidFill>
                  <a:srgbClr val="FFFFFF"/>
                </a:solidFill>
              </a:rPr>
              <a:t>Redox materials come from external fuels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CC3300"/>
              </a:solidFill>
            </a:endParaRPr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And electrodes themselves are not consumed . . . however: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They often act as catalysts =&gt; Need for exotic / $$$ materials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	E.G. Platinum = </a:t>
            </a:r>
            <a:r>
              <a:rPr b="1">
                <a:solidFill>
                  <a:srgbClr val="FFCC00"/>
                </a:solidFill>
              </a:rPr>
              <a:t>36,667 $/kg </a:t>
            </a:r>
            <a:r>
              <a:rPr b="1">
                <a:solidFill>
                  <a:srgbClr val="CC3300"/>
                </a:solidFill>
              </a:rPr>
              <a:t>(</a:t>
            </a:r>
            <a:r>
              <a:rPr sz="1600" b="1">
                <a:solidFill>
                  <a:srgbClr val="CC3300"/>
                </a:solidFill>
              </a:rPr>
              <a:t>27 March 2015</a:t>
            </a:r>
            <a:r>
              <a:rPr b="1">
                <a:solidFill>
                  <a:srgbClr val="CC3300"/>
                </a:solidFill>
              </a:rPr>
              <a:t>)</a:t>
            </a:r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 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Good News: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Quantity of catalyst can be vastly reduced w/ high surface area nanostructures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tabLst>
                <a:tab pos="444500" algn="l"/>
                <a:tab pos="901700" algn="l"/>
                <a:tab pos="13716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Bad News: 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tabLst>
                <a:tab pos="444500" algn="l"/>
                <a:tab pos="901700" algn="l"/>
                <a:tab pos="1371600" algn="l"/>
              </a:tabLst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Fuel cell energy return ~ 40%  vs. batteries energy return ~ 80%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800"/>
              </a:spcBef>
              <a:tabLst>
                <a:tab pos="444500" algn="l"/>
                <a:tab pos="901700" algn="l"/>
                <a:tab pos="13716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44500" algn="l"/>
                <a:tab pos="901700" algn="l"/>
                <a:tab pos="13716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more on fuel cells / nanostructured fuel cells see my Energy note set:</a:t>
            </a:r>
            <a:endParaRPr>
              <a:solidFill>
                <a:srgbClr val="CC3300"/>
              </a:solidFill>
            </a:endParaRPr>
          </a:p>
          <a:p>
            <a:pPr>
              <a:spcBef>
                <a:spcPts val="800"/>
              </a:spcBef>
              <a:tabLst>
                <a:tab pos="444500" algn="l"/>
                <a:tab pos="901700" algn="l"/>
                <a:tab pos="13716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Batteries and Fuel Cells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Rectangle 2"/>
          <p:cNvSpPr txBox="1">
            <a:spLocks noGrp="1"/>
          </p:cNvSpPr>
          <p:nvPr>
            <p:ph type="title"/>
          </p:nvPr>
        </p:nvSpPr>
        <p:spPr>
          <a:xfrm>
            <a:off x="76200" y="76200"/>
            <a:ext cx="8839200" cy="533400"/>
          </a:xfrm>
          <a:prstGeom prst="rect">
            <a:avLst/>
          </a:prstGeom>
        </p:spPr>
        <p:txBody>
          <a:bodyPr/>
          <a:lstStyle>
            <a:lvl1pPr defTabSz="457200">
              <a:defRPr sz="2000"/>
            </a:lvl1pPr>
          </a:lstStyle>
          <a:p>
            <a:r>
              <a:t>But BOTH batteries and fuel cells have BIG weight + size problems</a:t>
            </a:r>
          </a:p>
        </p:txBody>
      </p:sp>
      <p:sp>
        <p:nvSpPr>
          <p:cNvPr id="2108" name="Rectangle 3"/>
          <p:cNvSpPr txBox="1"/>
          <p:nvPr/>
        </p:nvSpPr>
        <p:spPr>
          <a:xfrm>
            <a:off x="152400" y="762000"/>
            <a:ext cx="8763000" cy="2147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With critical ramification that for transportation (especially air transportation!):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defRPr sz="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spcBef>
                <a:spcPts val="400"/>
              </a:spcBef>
              <a:defRPr sz="18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Fossil fuels are going to be REALLY HARD to replace:</a:t>
            </a:r>
            <a:endParaRPr>
              <a:solidFill>
                <a:srgbClr val="CC3300"/>
              </a:solidFill>
            </a:endParaRPr>
          </a:p>
          <a:p>
            <a:pPr defTabSz="457200">
              <a:spcBef>
                <a:spcPts val="800"/>
              </a:spcBef>
              <a:defRPr sz="1400">
                <a:solidFill>
                  <a:srgbClr val="FECF2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400"/>
              </a:spcBef>
              <a:defRPr sz="1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Comparison of various energy storage technologies (energy / mass vs. gasoline):</a:t>
            </a:r>
            <a:endParaRPr>
              <a:solidFill>
                <a:srgbClr val="CC3300"/>
              </a:solidFill>
            </a:endParaRPr>
          </a:p>
          <a:p>
            <a:pPr algn="l" defTabSz="457200">
              <a:spcBef>
                <a:spcPts val="8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l" defTabSz="457200">
              <a:spcBef>
                <a:spcPts val="3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</a:p>
        </p:txBody>
      </p:sp>
      <p:sp>
        <p:nvSpPr>
          <p:cNvPr id="2109" name="Rectangle 3"/>
          <p:cNvSpPr txBox="1"/>
          <p:nvPr/>
        </p:nvSpPr>
        <p:spPr>
          <a:xfrm>
            <a:off x="609600" y="2743200"/>
            <a:ext cx="7924800" cy="38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3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Conventional Battery 		= 		</a:t>
            </a:r>
            <a:r>
              <a:rPr b="1">
                <a:solidFill>
                  <a:srgbClr val="FF0000"/>
                </a:solidFill>
              </a:rPr>
              <a:t>0.001</a:t>
            </a:r>
            <a:r>
              <a:t> x Gasoline's energy density </a:t>
            </a:r>
            <a:endParaRPr>
              <a:solidFill>
                <a:srgbClr val="CC3300"/>
              </a:solidFill>
            </a:endParaRPr>
          </a:p>
          <a:p>
            <a:pPr algn="l">
              <a:spcBef>
                <a:spcPts val="9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PC Battery 		= 	</a:t>
            </a:r>
            <a:r>
              <a:rPr b="1">
                <a:solidFill>
                  <a:srgbClr val="FF0000"/>
                </a:solidFill>
              </a:rPr>
              <a:t>0.01</a:t>
            </a:r>
            <a:r>
              <a:t> x Gasoline's energy density</a:t>
            </a:r>
          </a:p>
          <a:p>
            <a:pPr algn="l">
              <a:spcBef>
                <a:spcPts val="9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700"/>
              <a:t>TNT</a:t>
            </a:r>
            <a:r>
              <a:t> (0.65 Cal/gm) 		= 	</a:t>
            </a:r>
            <a:r>
              <a:rPr b="1"/>
              <a:t>1/15 </a:t>
            </a:r>
            <a:r>
              <a:t>x Gasoline's energy density</a:t>
            </a:r>
          </a:p>
          <a:p>
            <a:pPr algn="l">
              <a:spcBef>
                <a:spcPts val="9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Butyl alcohol		= 	</a:t>
            </a:r>
            <a:r>
              <a:rPr b="1"/>
              <a:t>0.9</a:t>
            </a:r>
            <a:r>
              <a:t> x Gasoline's energy density</a:t>
            </a:r>
          </a:p>
          <a:p>
            <a:pPr algn="l">
              <a:spcBef>
                <a:spcPts val="9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Kerosene / JP-A /  Jet Fuel	= 	</a:t>
            </a:r>
            <a:r>
              <a:rPr b="1"/>
              <a:t>0.93</a:t>
            </a:r>
            <a:r>
              <a:t> x Gasoline's energy density</a:t>
            </a:r>
          </a:p>
          <a:p>
            <a:pPr algn="l">
              <a:spcBef>
                <a:spcPts val="900"/>
              </a:spcBef>
              <a:defRPr sz="1600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Gasoline (9.75 Cal /gm)	= 	1 x Gasoline's energy density</a:t>
            </a:r>
          </a:p>
          <a:p>
            <a:pPr algn="l">
              <a:spcBef>
                <a:spcPts val="9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Natural Gas (liquid) 		= 	</a:t>
            </a:r>
            <a:r>
              <a:rPr b="1"/>
              <a:t>1.3</a:t>
            </a:r>
            <a:r>
              <a:t> x Gasoline's energy density</a:t>
            </a:r>
          </a:p>
          <a:p>
            <a:pPr algn="l">
              <a:spcBef>
                <a:spcPts val="900"/>
              </a:spcBef>
              <a:defRPr sz="16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Hydrogen (liquid)		= 	</a:t>
            </a:r>
            <a:r>
              <a:rPr b="1">
                <a:solidFill>
                  <a:srgbClr val="80FF00"/>
                </a:solidFill>
              </a:rPr>
              <a:t>2.6</a:t>
            </a:r>
            <a:r>
              <a:t> x Gasoline's energy density</a:t>
            </a:r>
            <a:endParaRPr>
              <a:solidFill>
                <a:srgbClr val="CC3300"/>
              </a:solidFill>
            </a:endParaRPr>
          </a:p>
          <a:p>
            <a:pPr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9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(data mostly from Richard A. Muller's book "Physics for Future Presidents")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"A Hands-on Introduction to Nanoscience: WeCanFigureThisOut.org/NANO/Nano_home.htm</a:t>
            </a:r>
          </a:p>
        </p:txBody>
      </p:sp>
      <p:sp>
        <p:nvSpPr>
          <p:cNvPr id="2112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686800" cy="685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CC00"/>
                </a:solidFill>
              </a:defRPr>
            </a:lvl1pPr>
          </a:lstStyle>
          <a:p>
            <a:r>
              <a:t>Conclusions</a:t>
            </a:r>
          </a:p>
        </p:txBody>
      </p:sp>
      <p:sp>
        <p:nvSpPr>
          <p:cNvPr id="2113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90599"/>
            <a:ext cx="8839200" cy="5513372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Discussed:			Nanostructured Photovoltaics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Nano Capacitors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Nano batteries (and very similar nano electrochemical cells)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These represent only a small sample of the “bleeding edge” of nano energy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But, as in Bleeding Edge: Part I, range of potential applications is already stunning</a:t>
            </a:r>
          </a:p>
          <a:p>
            <a:pPr defTabSz="457200">
              <a:defRPr sz="3200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Nevertheless, this lecture also highlighted a recurring nanotech issue: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Making</a:t>
            </a:r>
            <a:r>
              <a:t> the nano things was once again often the "easy" part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But getting them </a:t>
            </a:r>
            <a:r>
              <a:rPr b="1"/>
              <a:t>organized</a:t>
            </a:r>
            <a:r>
              <a:t> often ends up limiting technological application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>
              <a:spcBef>
                <a:spcPts val="0"/>
              </a:spcBef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"A Hands-on Introduction to Nanoscience: WeCanFigureThisOut.org/NANO/Nano_home.htm</a:t>
            </a:r>
          </a:p>
        </p:txBody>
      </p:sp>
      <p:sp>
        <p:nvSpPr>
          <p:cNvPr id="211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Credits / Acknowledgements</a:t>
            </a:r>
          </a:p>
        </p:txBody>
      </p:sp>
      <p:sp>
        <p:nvSpPr>
          <p:cNvPr id="2117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r>
              <a:rPr dirty="0"/>
              <a:t>Funding for this class was obtained from the National Science Foundation (under their Nanoscience Undergraduate Education program).</a:t>
            </a:r>
          </a:p>
          <a:p>
            <a:pPr>
              <a:defRPr sz="1400"/>
            </a:pPr>
            <a:endParaRPr dirty="0"/>
          </a:p>
          <a:p>
            <a:pPr>
              <a:spcBef>
                <a:spcPts val="300"/>
              </a:spcBef>
              <a:defRPr sz="1400"/>
            </a:pPr>
            <a:r>
              <a:rPr dirty="0"/>
              <a:t>This set of notes was authored by John C. Bean who also created all figures not explicitly credited above.  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endParaRPr dirty="0"/>
          </a:p>
          <a:p>
            <a:pPr algn="ctr">
              <a:defRPr sz="1400" u="sng"/>
            </a:pPr>
            <a:endParaRPr dirty="0"/>
          </a:p>
          <a:p>
            <a:pPr algn="ctr">
              <a:defRPr sz="1400" u="sng"/>
            </a:pPr>
            <a:endParaRPr dirty="0"/>
          </a:p>
          <a:p>
            <a:pPr algn="ctr">
              <a:defRPr sz="1400" u="sng"/>
            </a:pPr>
            <a:endParaRPr dirty="0"/>
          </a:p>
          <a:p>
            <a:pPr algn="ctr">
              <a:spcBef>
                <a:spcPts val="300"/>
              </a:spcBef>
              <a:defRPr sz="1400">
                <a:solidFill>
                  <a:srgbClr val="FF3300"/>
                </a:solidFill>
              </a:defRPr>
            </a:pPr>
            <a:r>
              <a:rPr dirty="0"/>
              <a:t>Copyright John C. </a:t>
            </a:r>
            <a:r>
              <a:rPr dirty="0" smtClean="0"/>
              <a:t>Bean</a:t>
            </a:r>
            <a:r>
              <a:rPr u="sng" dirty="0" smtClean="0"/>
              <a:t> </a:t>
            </a:r>
            <a:endParaRPr u="sng" dirty="0"/>
          </a:p>
          <a:p>
            <a:pPr algn="ctr">
              <a:defRPr sz="800" u="sng"/>
            </a:pPr>
            <a:endParaRPr dirty="0"/>
          </a:p>
          <a:p>
            <a:pPr algn="ctr">
              <a:spcBef>
                <a:spcPts val="200"/>
              </a:spcBef>
              <a:defRPr sz="1200"/>
            </a:pPr>
            <a:r>
              <a:rPr dirty="0"/>
              <a:t>(However, permission is granted for use by individual instructors in non-profit academic institutions)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2"/>
          <p:cNvSpPr txBox="1">
            <a:spLocks noGrp="1"/>
          </p:cNvSpPr>
          <p:nvPr>
            <p:ph type="title"/>
          </p:nvPr>
        </p:nvSpPr>
        <p:spPr>
          <a:xfrm>
            <a:off x="152400" y="381000"/>
            <a:ext cx="8686800" cy="381000"/>
          </a:xfrm>
          <a:prstGeom prst="rect">
            <a:avLst/>
          </a:prstGeom>
        </p:spPr>
        <p:txBody>
          <a:bodyPr/>
          <a:lstStyle>
            <a:lvl1pPr defTabSz="877823">
              <a:defRPr sz="2112">
                <a:solidFill>
                  <a:srgbClr val="FECF29"/>
                </a:solidFill>
                <a:effectLst>
                  <a:outerShdw blurRad="36576" dist="36576" dir="2700000" rotWithShape="0">
                    <a:srgbClr val="000000"/>
                  </a:outerShdw>
                </a:effectLst>
              </a:defRPr>
            </a:lvl1pPr>
          </a:lstStyle>
          <a:p>
            <a:r>
              <a:t>Photovoltaics:  What happens when light strikes a material?</a:t>
            </a:r>
          </a:p>
        </p:txBody>
      </p:sp>
      <p:sp>
        <p:nvSpPr>
          <p:cNvPr id="13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763000" cy="5819893"/>
          </a:xfrm>
          <a:prstGeom prst="rect">
            <a:avLst/>
          </a:prstGeom>
        </p:spPr>
        <p:txBody>
          <a:bodyPr/>
          <a:lstStyle/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Case 1) Photon energy &lt; Material's bond energy: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Photons can't shake anything loose, most just proceed on through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That is, material is ~ transparent to these too low energy photons</a:t>
            </a:r>
          </a:p>
          <a:p>
            <a:pPr defTabSz="457200"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Case 2) Photon Energy ~ Material's bond energy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Photon IS now absorbed and its energy used to kick an electron out of a bond</a:t>
            </a:r>
          </a:p>
          <a:p>
            <a:pPr defTabSz="457200"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Case 3) Photon Energy &gt; Material's bond energy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Photon is absorbed:	Part of its energy kicks an electron out of a bond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Rest of its energy also goes to that electron in the form of </a:t>
            </a:r>
            <a:r>
              <a:rPr b="1"/>
              <a:t>kinetic energy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>
                <a:solidFill>
                  <a:srgbClr val="FECF29"/>
                </a:solidFill>
              </a:rPr>
              <a:t>That is, photon kicks electron out of the bond, then </a:t>
            </a:r>
            <a:r>
              <a:rPr>
                <a:solidFill>
                  <a:srgbClr val="FF0000"/>
                </a:solidFill>
              </a:rPr>
              <a:t>kicks it in the butt!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686800" cy="381000"/>
          </a:xfrm>
          <a:prstGeom prst="rect">
            <a:avLst/>
          </a:prstGeom>
        </p:spPr>
        <p:txBody>
          <a:bodyPr/>
          <a:lstStyle>
            <a:lvl1pPr defTabSz="877823">
              <a:defRPr sz="2112">
                <a:solidFill>
                  <a:srgbClr val="DEFFFF"/>
                </a:solidFill>
                <a:effectLst>
                  <a:outerShdw blurRad="36576" dist="36576" dir="2700000" rotWithShape="0">
                    <a:srgbClr val="000000"/>
                  </a:outerShdw>
                </a:effectLst>
              </a:defRPr>
            </a:lvl1pPr>
          </a:lstStyle>
          <a:p>
            <a:r>
              <a:t>So when we shine light having bond energy onto a material:</a:t>
            </a:r>
          </a:p>
        </p:txBody>
      </p:sp>
      <p:sp>
        <p:nvSpPr>
          <p:cNvPr id="139" name="Rectangle 3"/>
          <p:cNvSpPr txBox="1">
            <a:spLocks noGrp="1"/>
          </p:cNvSpPr>
          <p:nvPr>
            <p:ph type="body" idx="1"/>
          </p:nvPr>
        </p:nvSpPr>
        <p:spPr>
          <a:xfrm>
            <a:off x="76200" y="914400"/>
            <a:ext cx="9067800" cy="5909070"/>
          </a:xfrm>
          <a:prstGeom prst="rect">
            <a:avLst/>
          </a:prstGeom>
        </p:spPr>
        <p:txBody>
          <a:bodyPr/>
          <a:lstStyle/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(Remembering that I want is power = current x voltage out of a solar cell)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This light is (at least eventually) going to be absorbed by a bond in our material: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Before:  </a:t>
            </a:r>
            <a:r>
              <a:rPr b="0">
                <a:solidFill>
                  <a:srgbClr val="FF0000"/>
                </a:solidFill>
              </a:rPr>
              <a:t>Atom cores </a:t>
            </a:r>
            <a:r>
              <a:rPr b="0"/>
              <a:t>(positive nuclei + inner electrons) + </a:t>
            </a:r>
            <a:r>
              <a:rPr b="0">
                <a:solidFill>
                  <a:srgbClr val="8DFFFF"/>
                </a:solidFill>
              </a:rPr>
              <a:t>bonding electrons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>
              <a:solidFill>
                <a:srgbClr val="8DFFFF"/>
              </a:solidFill>
            </a:endParaRP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In 1D:							         </a:t>
            </a:r>
            <a:r>
              <a:rPr b="1"/>
              <a:t>~</a:t>
            </a:r>
            <a:r>
              <a:t> </a:t>
            </a:r>
            <a:endParaRPr sz="500"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</a:t>
            </a:r>
            <a:r>
              <a:rPr sz="1400"/>
              <a:t>+2    -2    +2     -2    +2    -2     +2  				  0	       0             0	          0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sz="1400"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After:  </a:t>
            </a:r>
            <a:r>
              <a:rPr b="0"/>
              <a:t>One negative electron is liberated, leaving behind a positive region: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				 </a:t>
            </a:r>
            <a:endParaRPr b="1">
              <a:ln w="9524">
                <a:solidFill>
                  <a:srgbClr val="FF9933"/>
                </a:solidFill>
              </a:ln>
              <a:solidFill>
                <a:srgbClr val="FF0000"/>
              </a:solidFill>
            </a:endParaRP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 b="1">
              <a:ln w="9524">
                <a:solidFill>
                  <a:srgbClr val="FF9933"/>
                </a:solidFill>
              </a:ln>
              <a:solidFill>
                <a:srgbClr val="FF0000"/>
              </a:solidFill>
            </a:endParaRP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     	  </a:t>
            </a:r>
            <a:r>
              <a:rPr sz="1400"/>
              <a:t>0	     +1/2	    +1/2	   -1		 		0	     0	    	    0	       0	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 b="1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Electron is drawn BACK to positive region =&gt; falling back into bond</a:t>
            </a:r>
          </a:p>
          <a:p>
            <a:pPr algn="ctr" defTabSz="457200">
              <a:defRPr sz="400"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solidFill>
                  <a:srgbClr val="FFD11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(or a FEW might wander out the left or right end)</a:t>
            </a:r>
          </a:p>
        </p:txBody>
      </p:sp>
      <p:grpSp>
        <p:nvGrpSpPr>
          <p:cNvPr id="150" name="Group 45"/>
          <p:cNvGrpSpPr/>
          <p:nvPr/>
        </p:nvGrpSpPr>
        <p:grpSpPr>
          <a:xfrm>
            <a:off x="1498600" y="2870199"/>
            <a:ext cx="2590801" cy="254002"/>
            <a:chOff x="0" y="0"/>
            <a:chExt cx="2590800" cy="254000"/>
          </a:xfrm>
        </p:grpSpPr>
        <p:sp>
          <p:nvSpPr>
            <p:cNvPr id="140" name="Oval 5"/>
            <p:cNvSpPr/>
            <p:nvPr/>
          </p:nvSpPr>
          <p:spPr>
            <a:xfrm>
              <a:off x="0" y="-1"/>
              <a:ext cx="259081" cy="243841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41" name="Straight Connector 8"/>
            <p:cNvSpPr/>
            <p:nvPr/>
          </p:nvSpPr>
          <p:spPr>
            <a:xfrm>
              <a:off x="269874" y="60324"/>
              <a:ext cx="454025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" name="Oval 9"/>
            <p:cNvSpPr/>
            <p:nvPr/>
          </p:nvSpPr>
          <p:spPr>
            <a:xfrm>
              <a:off x="777240" y="-1"/>
              <a:ext cx="259081" cy="243841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43" name="Straight Connector 20"/>
            <p:cNvSpPr/>
            <p:nvPr/>
          </p:nvSpPr>
          <p:spPr>
            <a:xfrm>
              <a:off x="269874" y="182563"/>
              <a:ext cx="454025" cy="1588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Straight Connector 21"/>
            <p:cNvSpPr/>
            <p:nvPr/>
          </p:nvSpPr>
          <p:spPr>
            <a:xfrm>
              <a:off x="1057274" y="60324"/>
              <a:ext cx="454025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" name="Oval 22"/>
            <p:cNvSpPr/>
            <p:nvPr/>
          </p:nvSpPr>
          <p:spPr>
            <a:xfrm>
              <a:off x="1554480" y="-1"/>
              <a:ext cx="259081" cy="243841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46" name="Straight Connector 23"/>
            <p:cNvSpPr/>
            <p:nvPr/>
          </p:nvSpPr>
          <p:spPr>
            <a:xfrm>
              <a:off x="1057274" y="182563"/>
              <a:ext cx="454025" cy="1588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" name="Straight Connector 24"/>
            <p:cNvSpPr/>
            <p:nvPr/>
          </p:nvSpPr>
          <p:spPr>
            <a:xfrm>
              <a:off x="1835150" y="71438"/>
              <a:ext cx="454025" cy="1588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" name="Oval 25"/>
            <p:cNvSpPr/>
            <p:nvPr/>
          </p:nvSpPr>
          <p:spPr>
            <a:xfrm>
              <a:off x="2331720" y="10159"/>
              <a:ext cx="259081" cy="243842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49" name="Straight Connector 26"/>
            <p:cNvSpPr/>
            <p:nvPr/>
          </p:nvSpPr>
          <p:spPr>
            <a:xfrm>
              <a:off x="1835150" y="193675"/>
              <a:ext cx="454025" cy="1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1" name="Group 47"/>
          <p:cNvGrpSpPr/>
          <p:nvPr/>
        </p:nvGrpSpPr>
        <p:grpSpPr>
          <a:xfrm>
            <a:off x="5554662" y="2900359"/>
            <a:ext cx="2590801" cy="249237"/>
            <a:chOff x="0" y="0"/>
            <a:chExt cx="2590799" cy="249235"/>
          </a:xfrm>
        </p:grpSpPr>
        <p:sp>
          <p:nvSpPr>
            <p:cNvPr id="151" name="Oval 27"/>
            <p:cNvSpPr/>
            <p:nvPr/>
          </p:nvSpPr>
          <p:spPr>
            <a:xfrm>
              <a:off x="0" y="-1"/>
              <a:ext cx="259081" cy="239269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2" name="Straight Connector 28"/>
            <p:cNvSpPr/>
            <p:nvPr/>
          </p:nvSpPr>
          <p:spPr>
            <a:xfrm>
              <a:off x="269875" y="60324"/>
              <a:ext cx="454024" cy="1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3" name="Oval 29"/>
            <p:cNvSpPr/>
            <p:nvPr/>
          </p:nvSpPr>
          <p:spPr>
            <a:xfrm>
              <a:off x="777240" y="-1"/>
              <a:ext cx="259081" cy="239269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4" name="Straight Connector 30"/>
            <p:cNvSpPr/>
            <p:nvPr/>
          </p:nvSpPr>
          <p:spPr>
            <a:xfrm>
              <a:off x="269875" y="179386"/>
              <a:ext cx="454024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Straight Connector 31"/>
            <p:cNvSpPr/>
            <p:nvPr/>
          </p:nvSpPr>
          <p:spPr>
            <a:xfrm>
              <a:off x="1057275" y="60324"/>
              <a:ext cx="454025" cy="1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Oval 32"/>
            <p:cNvSpPr/>
            <p:nvPr/>
          </p:nvSpPr>
          <p:spPr>
            <a:xfrm>
              <a:off x="1554480" y="-1"/>
              <a:ext cx="259080" cy="239269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57" name="Straight Connector 33"/>
            <p:cNvSpPr/>
            <p:nvPr/>
          </p:nvSpPr>
          <p:spPr>
            <a:xfrm>
              <a:off x="1057275" y="179386"/>
              <a:ext cx="454025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" name="Straight Connector 34"/>
            <p:cNvSpPr/>
            <p:nvPr/>
          </p:nvSpPr>
          <p:spPr>
            <a:xfrm>
              <a:off x="1835149" y="69849"/>
              <a:ext cx="454025" cy="1588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" name="Oval 35"/>
            <p:cNvSpPr/>
            <p:nvPr/>
          </p:nvSpPr>
          <p:spPr>
            <a:xfrm>
              <a:off x="2331719" y="9967"/>
              <a:ext cx="259081" cy="239269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0" name="Straight Connector 36"/>
            <p:cNvSpPr/>
            <p:nvPr/>
          </p:nvSpPr>
          <p:spPr>
            <a:xfrm>
              <a:off x="1835149" y="188911"/>
              <a:ext cx="454025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2" name="Group 48"/>
          <p:cNvGrpSpPr/>
          <p:nvPr/>
        </p:nvGrpSpPr>
        <p:grpSpPr>
          <a:xfrm>
            <a:off x="1511299" y="4419601"/>
            <a:ext cx="2679702" cy="609601"/>
            <a:chOff x="0" y="0"/>
            <a:chExt cx="2679700" cy="609600"/>
          </a:xfrm>
        </p:grpSpPr>
        <p:sp>
          <p:nvSpPr>
            <p:cNvPr id="162" name="Oval 37"/>
            <p:cNvSpPr/>
            <p:nvPr/>
          </p:nvSpPr>
          <p:spPr>
            <a:xfrm>
              <a:off x="-1" y="378692"/>
              <a:ext cx="267971" cy="221673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3" name="Straight Connector 38"/>
            <p:cNvSpPr/>
            <p:nvPr/>
          </p:nvSpPr>
          <p:spPr>
            <a:xfrm flipH="1">
              <a:off x="2555876" y="0"/>
              <a:ext cx="1588" cy="323851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Oval 39"/>
            <p:cNvSpPr/>
            <p:nvPr/>
          </p:nvSpPr>
          <p:spPr>
            <a:xfrm>
              <a:off x="803909" y="378693"/>
              <a:ext cx="267971" cy="221675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5" name="Straight Connector 40"/>
            <p:cNvSpPr/>
            <p:nvPr/>
          </p:nvSpPr>
          <p:spPr>
            <a:xfrm>
              <a:off x="279400" y="544512"/>
              <a:ext cx="468313" cy="1587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Straight Connector 41"/>
            <p:cNvSpPr/>
            <p:nvPr/>
          </p:nvSpPr>
          <p:spPr>
            <a:xfrm>
              <a:off x="279400" y="433388"/>
              <a:ext cx="468313" cy="1587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7" name="Oval 42"/>
            <p:cNvSpPr/>
            <p:nvPr/>
          </p:nvSpPr>
          <p:spPr>
            <a:xfrm>
              <a:off x="1607820" y="378692"/>
              <a:ext cx="267971" cy="221673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68" name="Straight Connector 43"/>
            <p:cNvSpPr/>
            <p:nvPr/>
          </p:nvSpPr>
          <p:spPr>
            <a:xfrm>
              <a:off x="1093787" y="544512"/>
              <a:ext cx="469900" cy="1587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9" name="Straight Connector 44"/>
            <p:cNvSpPr/>
            <p:nvPr/>
          </p:nvSpPr>
          <p:spPr>
            <a:xfrm>
              <a:off x="1898650" y="442912"/>
              <a:ext cx="468313" cy="1587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" name="Oval 45"/>
            <p:cNvSpPr/>
            <p:nvPr/>
          </p:nvSpPr>
          <p:spPr>
            <a:xfrm>
              <a:off x="2411730" y="387928"/>
              <a:ext cx="267971" cy="221673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1" name="Straight Connector 46"/>
            <p:cNvSpPr/>
            <p:nvPr/>
          </p:nvSpPr>
          <p:spPr>
            <a:xfrm>
              <a:off x="1898650" y="554038"/>
              <a:ext cx="468313" cy="1587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73" name="Straight Arrow Connector 63"/>
          <p:cNvSpPr/>
          <p:nvPr/>
        </p:nvSpPr>
        <p:spPr>
          <a:xfrm>
            <a:off x="4724400" y="4913312"/>
            <a:ext cx="381001" cy="1588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85" name="Group 49"/>
          <p:cNvGrpSpPr/>
          <p:nvPr/>
        </p:nvGrpSpPr>
        <p:grpSpPr>
          <a:xfrm>
            <a:off x="5486400" y="4495799"/>
            <a:ext cx="2590800" cy="533401"/>
            <a:chOff x="0" y="0"/>
            <a:chExt cx="2590799" cy="533399"/>
          </a:xfrm>
        </p:grpSpPr>
        <p:sp>
          <p:nvSpPr>
            <p:cNvPr id="174" name="Oval 47"/>
            <p:cNvSpPr/>
            <p:nvPr/>
          </p:nvSpPr>
          <p:spPr>
            <a:xfrm>
              <a:off x="0" y="286455"/>
              <a:ext cx="259081" cy="237067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5" name="Oval 49"/>
            <p:cNvSpPr/>
            <p:nvPr/>
          </p:nvSpPr>
          <p:spPr>
            <a:xfrm>
              <a:off x="777240" y="286455"/>
              <a:ext cx="259081" cy="237067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6" name="Straight Connector 50"/>
            <p:cNvSpPr/>
            <p:nvPr/>
          </p:nvSpPr>
          <p:spPr>
            <a:xfrm>
              <a:off x="269875" y="463550"/>
              <a:ext cx="454024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traight Connector 51"/>
            <p:cNvSpPr/>
            <p:nvPr/>
          </p:nvSpPr>
          <p:spPr>
            <a:xfrm>
              <a:off x="269875" y="346075"/>
              <a:ext cx="454024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8" name="Oval 52"/>
            <p:cNvSpPr/>
            <p:nvPr/>
          </p:nvSpPr>
          <p:spPr>
            <a:xfrm>
              <a:off x="1554480" y="286455"/>
              <a:ext cx="259080" cy="237067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79" name="Straight Connector 53"/>
            <p:cNvSpPr/>
            <p:nvPr/>
          </p:nvSpPr>
          <p:spPr>
            <a:xfrm>
              <a:off x="1057275" y="463550"/>
              <a:ext cx="454025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0" name="Straight Connector 54"/>
            <p:cNvSpPr/>
            <p:nvPr/>
          </p:nvSpPr>
          <p:spPr>
            <a:xfrm>
              <a:off x="1835149" y="355600"/>
              <a:ext cx="454025" cy="1589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Oval 55"/>
            <p:cNvSpPr/>
            <p:nvPr/>
          </p:nvSpPr>
          <p:spPr>
            <a:xfrm>
              <a:off x="2331719" y="296333"/>
              <a:ext cx="259081" cy="237067"/>
            </a:xfrm>
            <a:prstGeom prst="ellipse">
              <a:avLst/>
            </a:prstGeom>
            <a:solidFill>
              <a:srgbClr val="DE0000"/>
            </a:solidFill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82" name="Straight Connector 56"/>
            <p:cNvSpPr/>
            <p:nvPr/>
          </p:nvSpPr>
          <p:spPr>
            <a:xfrm>
              <a:off x="1835149" y="474663"/>
              <a:ext cx="454025" cy="1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" name="Straight Connector 61"/>
            <p:cNvSpPr/>
            <p:nvPr/>
          </p:nvSpPr>
          <p:spPr>
            <a:xfrm>
              <a:off x="1230312" y="-1"/>
              <a:ext cx="323851" cy="228600"/>
            </a:xfrm>
            <a:prstGeom prst="line">
              <a:avLst/>
            </a:prstGeom>
            <a:solidFill>
              <a:schemeClr val="accent1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Straight Arrow Connector 67"/>
            <p:cNvSpPr/>
            <p:nvPr/>
          </p:nvSpPr>
          <p:spPr>
            <a:xfrm flipH="1">
              <a:off x="1230629" y="118533"/>
              <a:ext cx="129541" cy="237067"/>
            </a:xfrm>
            <a:prstGeom prst="line">
              <a:avLst/>
            </a:prstGeom>
            <a:noFill/>
            <a:ln w="38100" cap="flat">
              <a:solidFill>
                <a:srgbClr val="FF99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86" name="Curved Connector 52"/>
          <p:cNvSpPr/>
          <p:nvPr/>
        </p:nvSpPr>
        <p:spPr>
          <a:xfrm rot="16200000" flipH="1">
            <a:off x="2514600" y="4343400"/>
            <a:ext cx="533401" cy="53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8575"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686800" cy="381000"/>
          </a:xfrm>
          <a:prstGeom prst="rect">
            <a:avLst/>
          </a:prstGeom>
        </p:spPr>
        <p:txBody>
          <a:bodyPr/>
          <a:lstStyle>
            <a:lvl1pPr defTabSz="804672">
              <a:defRPr sz="2112">
                <a:solidFill>
                  <a:srgbClr val="DEFFFF"/>
                </a:solidFill>
                <a:effectLst>
                  <a:outerShdw blurRad="33528" dist="33528" dir="2700000" rotWithShape="0">
                    <a:srgbClr val="000000"/>
                  </a:outerShdw>
                </a:effectLst>
              </a:defRPr>
            </a:lvl1pPr>
          </a:lstStyle>
          <a:p>
            <a:r>
              <a:t>But this only gives me a photoconductor:</a:t>
            </a:r>
          </a:p>
        </p:txBody>
      </p:sp>
      <p:sp>
        <p:nvSpPr>
          <p:cNvPr id="18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6321197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Most electrons just wander until pulled back into bonds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Or ones that DO exit are equally likely to exit right or left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Nothing is pumping (pushing) electrons to flow in one direction!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Application? </a:t>
            </a:r>
            <a:r>
              <a:rPr b="0"/>
              <a:t>ADD external battery/power supply and use as a light detector: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	No light:</a:t>
            </a:r>
            <a:r>
              <a:rPr b="0"/>
              <a:t> All electrons in bonds, no current through sample (despite battery)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	Light:</a:t>
            </a:r>
            <a:r>
              <a:rPr b="0"/>
              <a:t> 	Freed electrons.  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Battery can now suck them out one end and push back into other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 b="1">
                <a:solidFill>
                  <a:srgbClr val="FECF2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where did the light's energy go? Into the atoms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Freed electrons fell back into atoms' clutches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Giving the atoms a kick =&gt; atomic vibrations (a.k.a. </a:t>
            </a:r>
            <a:r>
              <a:rPr b="1">
                <a:solidFill>
                  <a:srgbClr val="FECF29"/>
                </a:solidFill>
              </a:rPr>
              <a:t>heat</a:t>
            </a:r>
            <a:r>
              <a:t>)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381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DEFFFF"/>
                </a:solidFill>
              </a:defRPr>
            </a:lvl1pPr>
          </a:lstStyle>
          <a:p>
            <a:r>
              <a:t>To produce power we've ALSO got to drive (PUMP) electrons somewhere!</a:t>
            </a:r>
          </a:p>
        </p:txBody>
      </p:sp>
      <p:sp>
        <p:nvSpPr>
          <p:cNvPr id="192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749300"/>
            <a:ext cx="8991600" cy="6362161"/>
          </a:xfrm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Classic Technique: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START with fully-bonded electrically neutral material, most commonly </a:t>
            </a:r>
            <a:r>
              <a:rPr b="1"/>
              <a:t>silicon</a:t>
            </a:r>
          </a:p>
          <a:p>
            <a:pPr defTabSz="457200"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FD900"/>
                </a:solidFill>
              </a:rPr>
              <a:t>It sets the bonding rules with its crystal structure</a:t>
            </a:r>
            <a:r>
              <a:t>:  Rule with Si = </a:t>
            </a:r>
            <a:r>
              <a:rPr b="1"/>
              <a:t>four bonds</a:t>
            </a:r>
          </a:p>
          <a:p>
            <a:pPr defTabSz="457200"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ADD atom of almost same size but with one less bonding electron (e.g. </a:t>
            </a:r>
            <a:r>
              <a:rPr b="1"/>
              <a:t>boron</a:t>
            </a:r>
            <a:r>
              <a:t>)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Fits into crystal, steals electron from elsewhere, making it an </a:t>
            </a:r>
            <a:r>
              <a:rPr sz="1600" b="1">
                <a:solidFill>
                  <a:srgbClr val="FFD900"/>
                </a:solidFill>
              </a:rPr>
              <a:t>Acceptor</a:t>
            </a:r>
            <a:r>
              <a:rPr sz="1600"/>
              <a:t> ion (thief?)	</a:t>
            </a:r>
          </a:p>
          <a:p>
            <a:pPr defTabSz="457200">
              <a:spcBef>
                <a:spcPts val="200"/>
              </a:spcBef>
              <a:defRPr sz="10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 defTabSz="457200">
              <a:spcBef>
                <a:spcPts val="300"/>
              </a:spcBef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/>
              <a:t>Bond</a:t>
            </a:r>
            <a:r>
              <a:t> where electron stolen </a:t>
            </a:r>
            <a:r>
              <a:rPr b="1"/>
              <a:t>from</a:t>
            </a:r>
            <a:r>
              <a:t> now becomes a positive </a:t>
            </a:r>
            <a:r>
              <a:rPr b="1">
                <a:solidFill>
                  <a:srgbClr val="FFD900"/>
                </a:solidFill>
              </a:rPr>
              <a:t>Hole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Add </a:t>
            </a:r>
            <a:r>
              <a:rPr b="1"/>
              <a:t>neutral</a:t>
            </a:r>
            <a:r>
              <a:t> Acceptor atoms to Si =&gt; Negative ions  + Liberated holes:</a:t>
            </a:r>
          </a:p>
          <a:p>
            <a:pPr defTabSz="457200"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		Silicon atoms = Grey (fixed neutral atoms)</a:t>
            </a:r>
          </a:p>
          <a:p>
            <a:pPr defTabSz="457200">
              <a:spcBef>
                <a:spcPts val="200"/>
              </a:spcBef>
              <a:defRPr sz="9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		Acceptor ions also </a:t>
            </a:r>
            <a:r>
              <a:rPr>
                <a:solidFill>
                  <a:srgbClr val="FFD119"/>
                </a:solidFill>
              </a:rPr>
              <a:t>FIXED </a:t>
            </a:r>
            <a:r>
              <a:t>in position </a:t>
            </a:r>
          </a:p>
          <a:p>
            <a:pPr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								Holes = </a:t>
            </a:r>
            <a:r>
              <a:rPr>
                <a:solidFill>
                  <a:srgbClr val="FFD119"/>
                </a:solidFill>
              </a:rPr>
              <a:t>MOBILE  	</a:t>
            </a:r>
            <a:r>
              <a:t>Why? </a:t>
            </a:r>
          </a:p>
          <a:p>
            <a:pPr defTabSz="457200"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ANSWER: Hole grabs electron from neighbor, leaving hole in a NEW place . . .</a:t>
            </a:r>
          </a:p>
          <a:p>
            <a:pPr algn="ctr" defTabSz="457200"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45720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And holes don't fill with electrons from outside because that would add net charge</a:t>
            </a:r>
          </a:p>
        </p:txBody>
      </p:sp>
      <p:grpSp>
        <p:nvGrpSpPr>
          <p:cNvPr id="195" name="Group 30"/>
          <p:cNvGrpSpPr/>
          <p:nvPr/>
        </p:nvGrpSpPr>
        <p:grpSpPr>
          <a:xfrm>
            <a:off x="8191500" y="2870200"/>
            <a:ext cx="304800" cy="304800"/>
            <a:chOff x="0" y="0"/>
            <a:chExt cx="304800" cy="304800"/>
          </a:xfrm>
        </p:grpSpPr>
        <p:sp>
          <p:nvSpPr>
            <p:cNvPr id="193" name="Oval 9"/>
            <p:cNvSpPr/>
            <p:nvPr/>
          </p:nvSpPr>
          <p:spPr>
            <a:xfrm>
              <a:off x="0" y="0"/>
              <a:ext cx="304800" cy="304800"/>
            </a:xfrm>
            <a:prstGeom prst="ellipse">
              <a:avLst/>
            </a:prstGeom>
            <a:solidFill>
              <a:srgbClr val="969696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CC3300"/>
                  </a:solidFill>
                </a:defRPr>
              </a:pPr>
              <a:endParaRPr/>
            </a:p>
          </p:txBody>
        </p:sp>
        <p:sp>
          <p:nvSpPr>
            <p:cNvPr id="194" name="Straight Connector 58"/>
            <p:cNvSpPr/>
            <p:nvPr/>
          </p:nvSpPr>
          <p:spPr>
            <a:xfrm flipV="1">
              <a:off x="57150" y="152399"/>
              <a:ext cx="190501" cy="1589"/>
            </a:xfrm>
            <a:prstGeom prst="line">
              <a:avLst/>
            </a:prstGeom>
            <a:solidFill>
              <a:srgbClr val="969696"/>
            </a:solidFill>
            <a:ln w="57150" cap="flat">
              <a:solidFill>
                <a:srgbClr val="00F2F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96" name="Cross 29"/>
          <p:cNvSpPr/>
          <p:nvPr/>
        </p:nvSpPr>
        <p:spPr>
          <a:xfrm>
            <a:off x="6985000" y="3403600"/>
            <a:ext cx="152400" cy="15240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CC3300"/>
                </a:solidFill>
              </a:defRPr>
            </a:pPr>
            <a:endParaRPr/>
          </a:p>
        </p:txBody>
      </p:sp>
      <p:grpSp>
        <p:nvGrpSpPr>
          <p:cNvPr id="238" name="Group 48"/>
          <p:cNvGrpSpPr/>
          <p:nvPr/>
        </p:nvGrpSpPr>
        <p:grpSpPr>
          <a:xfrm>
            <a:off x="927099" y="4483098"/>
            <a:ext cx="2819403" cy="1219201"/>
            <a:chOff x="0" y="0"/>
            <a:chExt cx="2819401" cy="1219200"/>
          </a:xfrm>
        </p:grpSpPr>
        <p:grpSp>
          <p:nvGrpSpPr>
            <p:cNvPr id="234" name="Group 67"/>
            <p:cNvGrpSpPr/>
            <p:nvPr/>
          </p:nvGrpSpPr>
          <p:grpSpPr>
            <a:xfrm>
              <a:off x="-1" y="0"/>
              <a:ext cx="2438401" cy="1219200"/>
              <a:chOff x="0" y="0"/>
              <a:chExt cx="2438400" cy="1219200"/>
            </a:xfrm>
          </p:grpSpPr>
          <p:sp>
            <p:nvSpPr>
              <p:cNvPr id="197" name="Rectangle 8"/>
              <p:cNvSpPr/>
              <p:nvPr/>
            </p:nvSpPr>
            <p:spPr>
              <a:xfrm>
                <a:off x="0" y="0"/>
                <a:ext cx="2438400" cy="1219200"/>
              </a:xfrm>
              <a:prstGeom prst="rect">
                <a:avLst/>
              </a:prstGeom>
              <a:solidFill>
                <a:srgbClr val="969696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grpSp>
            <p:nvGrpSpPr>
              <p:cNvPr id="200" name="Group 31"/>
              <p:cNvGrpSpPr/>
              <p:nvPr/>
            </p:nvGrpSpPr>
            <p:grpSpPr>
              <a:xfrm>
                <a:off x="321734" y="157791"/>
                <a:ext cx="243841" cy="221673"/>
                <a:chOff x="0" y="0"/>
                <a:chExt cx="243840" cy="221672"/>
              </a:xfrm>
            </p:grpSpPr>
            <p:sp>
              <p:nvSpPr>
                <p:cNvPr id="198" name="Oval 32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199" name="Straight Connector 100"/>
                <p:cNvSpPr/>
                <p:nvPr/>
              </p:nvSpPr>
              <p:spPr>
                <a:xfrm flipV="1">
                  <a:off x="46566" y="108909"/>
                  <a:ext cx="153989" cy="1588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03" name="Group 34"/>
              <p:cNvGrpSpPr/>
              <p:nvPr/>
            </p:nvGrpSpPr>
            <p:grpSpPr>
              <a:xfrm>
                <a:off x="626534" y="656554"/>
                <a:ext cx="243841" cy="221673"/>
                <a:chOff x="0" y="0"/>
                <a:chExt cx="243840" cy="221672"/>
              </a:xfrm>
            </p:grpSpPr>
            <p:sp>
              <p:nvSpPr>
                <p:cNvPr id="201" name="Oval 35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2" name="Straight Connector 98"/>
                <p:cNvSpPr/>
                <p:nvPr/>
              </p:nvSpPr>
              <p:spPr>
                <a:xfrm flipV="1">
                  <a:off x="46566" y="111795"/>
                  <a:ext cx="153989" cy="1588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06" name="Group 37"/>
              <p:cNvGrpSpPr/>
              <p:nvPr/>
            </p:nvGrpSpPr>
            <p:grpSpPr>
              <a:xfrm>
                <a:off x="2089574" y="434882"/>
                <a:ext cx="243841" cy="221673"/>
                <a:chOff x="0" y="0"/>
                <a:chExt cx="243840" cy="221672"/>
              </a:xfrm>
            </p:grpSpPr>
            <p:sp>
              <p:nvSpPr>
                <p:cNvPr id="204" name="Oval 38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5" name="Straight Connector 96"/>
                <p:cNvSpPr/>
                <p:nvPr/>
              </p:nvSpPr>
              <p:spPr>
                <a:xfrm>
                  <a:off x="45614" y="112488"/>
                  <a:ext cx="153988" cy="1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09" name="Group 40"/>
              <p:cNvGrpSpPr/>
              <p:nvPr/>
            </p:nvGrpSpPr>
            <p:grpSpPr>
              <a:xfrm>
                <a:off x="1784774" y="767391"/>
                <a:ext cx="243841" cy="221673"/>
                <a:chOff x="0" y="0"/>
                <a:chExt cx="243840" cy="221672"/>
              </a:xfrm>
            </p:grpSpPr>
            <p:sp>
              <p:nvSpPr>
                <p:cNvPr id="207" name="Oval 41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8" name="Straight Connector 94"/>
                <p:cNvSpPr/>
                <p:nvPr/>
              </p:nvSpPr>
              <p:spPr>
                <a:xfrm flipV="1">
                  <a:off x="45614" y="108909"/>
                  <a:ext cx="153988" cy="1588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12" name="Group 43"/>
              <p:cNvGrpSpPr/>
              <p:nvPr/>
            </p:nvGrpSpPr>
            <p:grpSpPr>
              <a:xfrm>
                <a:off x="1479974" y="434882"/>
                <a:ext cx="243841" cy="221673"/>
                <a:chOff x="0" y="0"/>
                <a:chExt cx="243840" cy="221672"/>
              </a:xfrm>
            </p:grpSpPr>
            <p:sp>
              <p:nvSpPr>
                <p:cNvPr id="210" name="Oval 44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1" name="Straight Connector 92"/>
                <p:cNvSpPr/>
                <p:nvPr/>
              </p:nvSpPr>
              <p:spPr>
                <a:xfrm>
                  <a:off x="45614" y="112488"/>
                  <a:ext cx="153988" cy="1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15" name="Group 46"/>
              <p:cNvGrpSpPr/>
              <p:nvPr/>
            </p:nvGrpSpPr>
            <p:grpSpPr>
              <a:xfrm>
                <a:off x="931334" y="268627"/>
                <a:ext cx="243841" cy="221673"/>
                <a:chOff x="0" y="0"/>
                <a:chExt cx="243840" cy="221672"/>
              </a:xfrm>
            </p:grpSpPr>
            <p:sp>
              <p:nvSpPr>
                <p:cNvPr id="213" name="Oval 47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4" name="Straight Connector 90"/>
                <p:cNvSpPr/>
                <p:nvPr/>
              </p:nvSpPr>
              <p:spPr>
                <a:xfrm flipV="1">
                  <a:off x="46566" y="110785"/>
                  <a:ext cx="153989" cy="1587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18" name="Group 49"/>
              <p:cNvGrpSpPr/>
              <p:nvPr/>
            </p:nvGrpSpPr>
            <p:grpSpPr>
              <a:xfrm>
                <a:off x="138854" y="878227"/>
                <a:ext cx="243841" cy="221673"/>
                <a:chOff x="0" y="0"/>
                <a:chExt cx="243840" cy="221672"/>
              </a:xfrm>
            </p:grpSpPr>
            <p:sp>
              <p:nvSpPr>
                <p:cNvPr id="216" name="Oval 50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7" name="Straight Connector 88"/>
                <p:cNvSpPr/>
                <p:nvPr/>
              </p:nvSpPr>
              <p:spPr>
                <a:xfrm flipV="1">
                  <a:off x="43708" y="110785"/>
                  <a:ext cx="153988" cy="1587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21" name="Group 52"/>
              <p:cNvGrpSpPr/>
              <p:nvPr/>
            </p:nvGrpSpPr>
            <p:grpSpPr>
              <a:xfrm>
                <a:off x="1175174" y="822809"/>
                <a:ext cx="243841" cy="221673"/>
                <a:chOff x="0" y="0"/>
                <a:chExt cx="243840" cy="221672"/>
              </a:xfrm>
            </p:grpSpPr>
            <p:sp>
              <p:nvSpPr>
                <p:cNvPr id="219" name="Oval 53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20" name="Straight Connector 86"/>
                <p:cNvSpPr/>
                <p:nvPr/>
              </p:nvSpPr>
              <p:spPr>
                <a:xfrm flipV="1">
                  <a:off x="45614" y="112230"/>
                  <a:ext cx="153988" cy="1587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24" name="Group 55"/>
              <p:cNvGrpSpPr/>
              <p:nvPr/>
            </p:nvGrpSpPr>
            <p:grpSpPr>
              <a:xfrm>
                <a:off x="1845734" y="46954"/>
                <a:ext cx="243841" cy="221673"/>
                <a:chOff x="0" y="0"/>
                <a:chExt cx="243840" cy="221672"/>
              </a:xfrm>
            </p:grpSpPr>
            <p:sp>
              <p:nvSpPr>
                <p:cNvPr id="222" name="Oval 56"/>
                <p:cNvSpPr/>
                <p:nvPr/>
              </p:nvSpPr>
              <p:spPr>
                <a:xfrm>
                  <a:off x="-1" y="-1"/>
                  <a:ext cx="243842" cy="221674"/>
                </a:xfrm>
                <a:prstGeom prst="ellipse">
                  <a:avLst/>
                </a:prstGeom>
                <a:solidFill>
                  <a:srgbClr val="969696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CC3300"/>
                      </a:solidFill>
                    </a:defRPr>
                  </a:pPr>
                  <a:endParaRPr/>
                </a:p>
              </p:txBody>
            </p:sp>
            <p:sp>
              <p:nvSpPr>
                <p:cNvPr id="223" name="Straight Connector 84"/>
                <p:cNvSpPr/>
                <p:nvPr/>
              </p:nvSpPr>
              <p:spPr>
                <a:xfrm flipV="1">
                  <a:off x="46566" y="111795"/>
                  <a:ext cx="153989" cy="1588"/>
                </a:xfrm>
                <a:prstGeom prst="line">
                  <a:avLst/>
                </a:prstGeom>
                <a:solidFill>
                  <a:srgbClr val="969696"/>
                </a:solidFill>
                <a:ln w="57150" cap="flat">
                  <a:solidFill>
                    <a:srgbClr val="00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25" name="Cross 58"/>
              <p:cNvSpPr/>
              <p:nvPr/>
            </p:nvSpPr>
            <p:spPr>
              <a:xfrm>
                <a:off x="2211494" y="933645"/>
                <a:ext cx="121921" cy="110838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26" name="Cross 59"/>
              <p:cNvSpPr/>
              <p:nvPr/>
            </p:nvSpPr>
            <p:spPr>
              <a:xfrm>
                <a:off x="2211494" y="268627"/>
                <a:ext cx="121921" cy="11083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27" name="Cross 60"/>
              <p:cNvSpPr/>
              <p:nvPr/>
            </p:nvSpPr>
            <p:spPr>
              <a:xfrm>
                <a:off x="1845734" y="545718"/>
                <a:ext cx="121921" cy="11083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28" name="Cross 61"/>
              <p:cNvSpPr/>
              <p:nvPr/>
            </p:nvSpPr>
            <p:spPr>
              <a:xfrm>
                <a:off x="1419014" y="157791"/>
                <a:ext cx="121921" cy="11083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29" name="Cross 62"/>
              <p:cNvSpPr/>
              <p:nvPr/>
            </p:nvSpPr>
            <p:spPr>
              <a:xfrm>
                <a:off x="1479974" y="989064"/>
                <a:ext cx="121921" cy="11083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30" name="Cross 63"/>
              <p:cNvSpPr/>
              <p:nvPr/>
            </p:nvSpPr>
            <p:spPr>
              <a:xfrm>
                <a:off x="1175174" y="601136"/>
                <a:ext cx="121921" cy="110838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31" name="Cross 64"/>
              <p:cNvSpPr/>
              <p:nvPr/>
            </p:nvSpPr>
            <p:spPr>
              <a:xfrm>
                <a:off x="687494" y="324045"/>
                <a:ext cx="121921" cy="110838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32" name="Cross 65"/>
              <p:cNvSpPr/>
              <p:nvPr/>
            </p:nvSpPr>
            <p:spPr>
              <a:xfrm>
                <a:off x="809414" y="989064"/>
                <a:ext cx="121921" cy="110837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  <p:sp>
            <p:nvSpPr>
              <p:cNvPr id="233" name="Cross 66"/>
              <p:cNvSpPr/>
              <p:nvPr/>
            </p:nvSpPr>
            <p:spPr>
              <a:xfrm>
                <a:off x="382694" y="656554"/>
                <a:ext cx="121921" cy="110838"/>
              </a:xfrm>
              <a:prstGeom prst="plus">
                <a:avLst>
                  <a:gd name="adj" fmla="val 25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CC3300"/>
                    </a:solidFill>
                  </a:defRPr>
                </a:pPr>
                <a:endParaRPr/>
              </a:p>
            </p:txBody>
          </p:sp>
        </p:grpSp>
        <p:sp>
          <p:nvSpPr>
            <p:cNvPr id="235" name="Straight Arrow Connector 48"/>
            <p:cNvSpPr/>
            <p:nvPr/>
          </p:nvSpPr>
          <p:spPr>
            <a:xfrm flipH="1" flipV="1">
              <a:off x="2514599" y="121919"/>
              <a:ext cx="304802" cy="1589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6" name="Straight Arrow Connector 49"/>
            <p:cNvSpPr/>
            <p:nvPr/>
          </p:nvSpPr>
          <p:spPr>
            <a:xfrm flipH="1" flipV="1">
              <a:off x="2514599" y="577850"/>
              <a:ext cx="304802" cy="1588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Straight Arrow Connector 49"/>
            <p:cNvSpPr/>
            <p:nvPr/>
          </p:nvSpPr>
          <p:spPr>
            <a:xfrm flipH="1" flipV="1">
              <a:off x="2514600" y="1035051"/>
              <a:ext cx="304802" cy="1588"/>
            </a:xfrm>
            <a:prstGeom prst="line">
              <a:avLst/>
            </a:prstGeom>
            <a:noFill/>
            <a:ln w="28575" cap="flat">
              <a:solidFill>
                <a:srgbClr val="FECF2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Custom 52">
      <a:dk1>
        <a:srgbClr val="003366"/>
      </a:dk1>
      <a:lt1>
        <a:srgbClr val="666666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20FFFF"/>
      </a:hlink>
      <a:folHlink>
        <a:srgbClr val="FF00FF"/>
      </a:folHlink>
    </a:clrScheme>
    <a:fontScheme name="Lecture 1 - What is Nanoscien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7461</Words>
  <Application>Microsoft Macintosh PowerPoint</Application>
  <PresentationFormat>On-screen Show (4:3)</PresentationFormat>
  <Paragraphs>1650</Paragraphs>
  <Slides>58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Lecture 1 - What is Nanoscience</vt:lpstr>
      <vt:lpstr>The Bleeding Edge – Part II:   Nano Energy Technologies </vt:lpstr>
      <vt:lpstr>For even more information on today's topics see: </vt:lpstr>
      <vt:lpstr>MUCH attention is now focused on use of nano for power</vt:lpstr>
      <vt:lpstr>A short visit with James Clerk Maxwell:</vt:lpstr>
      <vt:lpstr>So "electricity" is almost all about pumping charge</vt:lpstr>
      <vt:lpstr>Photovoltaics:  What happens when light strikes a material?</vt:lpstr>
      <vt:lpstr>So when we shine light having bond energy onto a material:</vt:lpstr>
      <vt:lpstr>But this only gives me a photoconductor:</vt:lpstr>
      <vt:lpstr>To produce power we've ALSO got to drive (PUMP) electrons somewhere!</vt:lpstr>
      <vt:lpstr>Can also add things that will shed electrons</vt:lpstr>
      <vt:lpstr>Payoff comes when you put two such "doped" regions side by side:</vt:lpstr>
      <vt:lpstr>Slide 12</vt:lpstr>
      <vt:lpstr>NOW add light to knock electrons out of background silicon:</vt:lpstr>
      <vt:lpstr>More general way of creating boundary charge-separating electric field:</vt:lpstr>
      <vt:lpstr>Leading to common rules for almost all photovoltaics (solar cells):</vt:lpstr>
      <vt:lpstr>Slide 16</vt:lpstr>
      <vt:lpstr>But what is the amount of POWER (= current x voltage) PRODUCED?</vt:lpstr>
      <vt:lpstr>For answer, we must go back to solar spectrum</vt:lpstr>
      <vt:lpstr>Energy absorbed by cells made of different materials:</vt:lpstr>
      <vt:lpstr>Plotting backward, as percentages (preparing to blend in solar intensities): </vt:lpstr>
      <vt:lpstr>Now for solar cells with a LOT of different bandgaps:</vt:lpstr>
      <vt:lpstr>Larger the area under a bottom curve =&gt; More solar energy captured</vt:lpstr>
      <vt:lpstr>Si has ALMOST perfect bandgap to reach S-Q Limit!</vt:lpstr>
      <vt:lpstr>To beat the Shockley-Quiesser Limit, minimize the electron butt kicking:</vt:lpstr>
      <vt:lpstr>Called "Multi-Junction" or "Tandem" Solar Cells"</vt:lpstr>
      <vt:lpstr>Remember the "Quantum Size Effect" of Lecture 3 and Labs?</vt:lpstr>
      <vt:lpstr>Slide 27</vt:lpstr>
      <vt:lpstr>A multi quantum dot (but not yet "multi-junction") solar cell:</vt:lpstr>
      <vt:lpstr>An improved multi quantum dot solar cell:</vt:lpstr>
      <vt:lpstr>A REALLY improved quantum dot solar cell:</vt:lpstr>
      <vt:lpstr>It'd be LOT easier if quantum dots could be randomly distributed in layers!</vt:lpstr>
      <vt:lpstr>You'd instead want electric fields at layer boundaries</vt:lpstr>
      <vt:lpstr>HAVE "multi-junction" and/or Quantum Dot solar cells broken through?</vt:lpstr>
      <vt:lpstr>Best RESEARCH solar cells (1976 – 2015):</vt:lpstr>
      <vt:lpstr>At lower resolution but with some guidance as to cell types:</vt:lpstr>
      <vt:lpstr>"Hero" (best in lab / single shot) efficiencies, top to bottom:</vt:lpstr>
      <vt:lpstr>What happened to Nano's would-be impact upon photovoltaics? </vt:lpstr>
      <vt:lpstr>What exactly MAKES something a good "conductor" or "top contact?"</vt:lpstr>
      <vt:lpstr>Combining this with pictorial depiction =&gt; Graphene's potential impact:</vt:lpstr>
      <vt:lpstr>2) Nano Capacitors:  Key to tomorrow's energy storage?</vt:lpstr>
      <vt:lpstr>Possible nano capacitor materials?</vt:lpstr>
      <vt:lpstr>With some success, such nano capacitors ARE being built</vt:lpstr>
      <vt:lpstr>Important ramifications:</vt:lpstr>
      <vt:lpstr>3) Nano Batteries: Chemistry class meets reality</vt:lpstr>
      <vt:lpstr>But that is a double edged sword:</vt:lpstr>
      <vt:lpstr>Yielding Li ion battery structure and behavior:</vt:lpstr>
      <vt:lpstr>Look more closely at action during charging of the Li ion battery:</vt:lpstr>
      <vt:lpstr>Carbon and silicon are column IV neighbors in the periodic table:</vt:lpstr>
      <vt:lpstr>But we know that carbon has a second possible crystal structure:</vt:lpstr>
      <vt:lpstr>But there is still a problem (or challenge) for Si anodes:</vt:lpstr>
      <vt:lpstr>When Li ion battery discharges, silicon anode shrinks and reorders:</vt:lpstr>
      <vt:lpstr>A solution is provided by nanoscale self-assembly:</vt:lpstr>
      <vt:lpstr>With results such as these:</vt:lpstr>
      <vt:lpstr>Nanostructures are also being investigated for Fuel Cells:</vt:lpstr>
      <vt:lpstr>Batteries and Fuel Cells are "kissing cousins"</vt:lpstr>
      <vt:lpstr>But BOTH batteries and fuel cells have BIG weight + size problems</vt:lpstr>
      <vt:lpstr>Conclusions</vt:lpstr>
      <vt:lpstr>Credits / 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Bleeding Edge – Part II:   Nano Energy Technologies </dc:title>
  <cp:lastModifiedBy>John Bean</cp:lastModifiedBy>
  <cp:revision>1</cp:revision>
  <dcterms:created xsi:type="dcterms:W3CDTF">2019-03-05T14:12:39Z</dcterms:created>
  <dcterms:modified xsi:type="dcterms:W3CDTF">2019-03-05T14:15:29Z</dcterms:modified>
</cp:coreProperties>
</file>